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7"/>
  </p:notesMasterIdLst>
  <p:sldIdLst>
    <p:sldId id="256" r:id="rId2"/>
    <p:sldId id="262" r:id="rId3"/>
    <p:sldId id="259" r:id="rId4"/>
    <p:sldId id="314" r:id="rId5"/>
    <p:sldId id="315" r:id="rId6"/>
    <p:sldId id="316" r:id="rId7"/>
    <p:sldId id="317" r:id="rId8"/>
    <p:sldId id="319" r:id="rId9"/>
    <p:sldId id="320" r:id="rId10"/>
    <p:sldId id="305" r:id="rId11"/>
    <p:sldId id="313" r:id="rId12"/>
    <p:sldId id="321" r:id="rId13"/>
    <p:sldId id="322" r:id="rId14"/>
    <p:sldId id="323" r:id="rId15"/>
    <p:sldId id="324" r:id="rId16"/>
    <p:sldId id="325" r:id="rId17"/>
    <p:sldId id="326" r:id="rId18"/>
    <p:sldId id="327" r:id="rId19"/>
    <p:sldId id="328" r:id="rId20"/>
    <p:sldId id="329" r:id="rId21"/>
    <p:sldId id="306" r:id="rId22"/>
    <p:sldId id="307" r:id="rId23"/>
    <p:sldId id="311" r:id="rId24"/>
    <p:sldId id="330" r:id="rId25"/>
    <p:sldId id="312" r:id="rId26"/>
  </p:sldIdLst>
  <p:sldSz cx="9144000" cy="5143500" type="screen16x9"/>
  <p:notesSz cx="6858000" cy="9144000"/>
  <p:embeddedFontLst>
    <p:embeddedFont>
      <p:font typeface="Armata" panose="020B0604020202020204" charset="0"/>
      <p:regular r:id="rId28"/>
    </p:embeddedFont>
    <p:embeddedFont>
      <p:font typeface="Bodoni" panose="020B0604020202020204" charset="0"/>
      <p:regular r:id="rId29"/>
      <p:bold r:id="rId30"/>
      <p:italic r:id="rId31"/>
      <p:boldItalic r:id="rId32"/>
    </p:embeddedFont>
    <p:embeddedFont>
      <p:font typeface="Manrope" panose="020B0604020202020204" charset="0"/>
      <p:regular r:id="rId33"/>
      <p:bold r:id="rId34"/>
    </p:embeddedFont>
    <p:embeddedFont>
      <p:font typeface="Manrope Medium" panose="020B0604020202020204" charset="0"/>
      <p:regular r:id="rId35"/>
      <p:bold r:id="rId36"/>
    </p:embeddedFont>
    <p:embeddedFont>
      <p:font typeface="Tw Cen MT" panose="020B06020201040206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E7DFB53-433B-4584-BFBE-B41FB41D9813}">
          <p14:sldIdLst>
            <p14:sldId id="256"/>
            <p14:sldId id="262"/>
            <p14:sldId id="259"/>
            <p14:sldId id="314"/>
            <p14:sldId id="315"/>
            <p14:sldId id="316"/>
            <p14:sldId id="317"/>
            <p14:sldId id="319"/>
            <p14:sldId id="320"/>
            <p14:sldId id="305"/>
            <p14:sldId id="313"/>
            <p14:sldId id="321"/>
            <p14:sldId id="322"/>
            <p14:sldId id="323"/>
            <p14:sldId id="324"/>
            <p14:sldId id="325"/>
            <p14:sldId id="326"/>
            <p14:sldId id="327"/>
            <p14:sldId id="328"/>
            <p14:sldId id="329"/>
            <p14:sldId id="306"/>
            <p14:sldId id="307"/>
            <p14:sldId id="311"/>
            <p14:sldId id="330"/>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907F"/>
    <a:srgbClr val="F38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3ABEAF-E10B-4BD4-A8B3-6A722B77E33D}">
  <a:tblStyle styleId="{793ABEAF-E10B-4BD4-A8B3-6A722B77E3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7f031e2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17f031e2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640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662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77ebe45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77ebe45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73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87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267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975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157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899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FCD8B3"/>
            </a:gs>
            <a:gs pos="100000">
              <a:srgbClr val="F3B7B7"/>
            </a:gs>
          </a:gsLst>
          <a:path path="circle">
            <a:fillToRect l="50000" t="50000" r="50000" b="50000"/>
          </a:path>
          <a:tileRect/>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7000"/>
          </a:blip>
          <a:srcRect r="3034"/>
          <a:stretch/>
        </p:blipFill>
        <p:spPr>
          <a:xfrm>
            <a:off x="0" y="0"/>
            <a:ext cx="9144001" cy="5143500"/>
          </a:xfrm>
          <a:prstGeom prst="rect">
            <a:avLst/>
          </a:prstGeom>
          <a:noFill/>
          <a:ln>
            <a:noFill/>
          </a:ln>
        </p:spPr>
      </p:pic>
      <p:cxnSp>
        <p:nvCxnSpPr>
          <p:cNvPr id="10" name="Google Shape;10;p2"/>
          <p:cNvCxnSpPr/>
          <p:nvPr/>
        </p:nvCxnSpPr>
        <p:spPr>
          <a:xfrm>
            <a:off x="330300" y="7192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11" name="Google Shape;11;p2"/>
          <p:cNvCxnSpPr/>
          <p:nvPr/>
        </p:nvCxnSpPr>
        <p:spPr>
          <a:xfrm>
            <a:off x="330225" y="3608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12" name="Google Shape;12;p2"/>
          <p:cNvCxnSpPr/>
          <p:nvPr/>
        </p:nvCxnSpPr>
        <p:spPr>
          <a:xfrm>
            <a:off x="330225" y="4782600"/>
            <a:ext cx="8483400" cy="0"/>
          </a:xfrm>
          <a:prstGeom prst="straightConnector1">
            <a:avLst/>
          </a:prstGeom>
          <a:noFill/>
          <a:ln w="9525" cap="flat" cmpd="sng">
            <a:solidFill>
              <a:schemeClr val="lt2"/>
            </a:solidFill>
            <a:prstDash val="solid"/>
            <a:round/>
            <a:headEnd type="none" w="med" len="med"/>
            <a:tailEnd type="none" w="med" len="med"/>
          </a:ln>
        </p:spPr>
      </p:cxnSp>
      <p:pic>
        <p:nvPicPr>
          <p:cNvPr id="13" name="Google Shape;13;p2"/>
          <p:cNvPicPr preferRelativeResize="0"/>
          <p:nvPr/>
        </p:nvPicPr>
        <p:blipFill>
          <a:blip r:embed="rId3">
            <a:alphaModFix amt="72000"/>
          </a:blip>
          <a:stretch>
            <a:fillRect/>
          </a:stretch>
        </p:blipFill>
        <p:spPr>
          <a:xfrm>
            <a:off x="-109525" y="1150719"/>
            <a:ext cx="323482" cy="323482"/>
          </a:xfrm>
          <a:prstGeom prst="rect">
            <a:avLst/>
          </a:prstGeom>
          <a:noFill/>
          <a:ln>
            <a:noFill/>
          </a:ln>
        </p:spPr>
      </p:pic>
      <p:pic>
        <p:nvPicPr>
          <p:cNvPr id="14" name="Google Shape;14;p2"/>
          <p:cNvPicPr preferRelativeResize="0"/>
          <p:nvPr/>
        </p:nvPicPr>
        <p:blipFill>
          <a:blip r:embed="rId3">
            <a:alphaModFix amt="72000"/>
          </a:blip>
          <a:stretch>
            <a:fillRect/>
          </a:stretch>
        </p:blipFill>
        <p:spPr>
          <a:xfrm>
            <a:off x="4051725" y="-116906"/>
            <a:ext cx="323482" cy="323482"/>
          </a:xfrm>
          <a:prstGeom prst="rect">
            <a:avLst/>
          </a:prstGeom>
          <a:noFill/>
          <a:ln>
            <a:noFill/>
          </a:ln>
        </p:spPr>
      </p:pic>
      <p:pic>
        <p:nvPicPr>
          <p:cNvPr id="15" name="Google Shape;15;p2"/>
          <p:cNvPicPr preferRelativeResize="0"/>
          <p:nvPr/>
        </p:nvPicPr>
        <p:blipFill>
          <a:blip r:embed="rId3">
            <a:alphaModFix amt="72000"/>
          </a:blip>
          <a:stretch>
            <a:fillRect/>
          </a:stretch>
        </p:blipFill>
        <p:spPr>
          <a:xfrm>
            <a:off x="8398825" y="4977182"/>
            <a:ext cx="323482" cy="323482"/>
          </a:xfrm>
          <a:prstGeom prst="rect">
            <a:avLst/>
          </a:prstGeom>
          <a:noFill/>
          <a:ln>
            <a:noFill/>
          </a:ln>
        </p:spPr>
      </p:pic>
      <p:pic>
        <p:nvPicPr>
          <p:cNvPr id="16" name="Google Shape;16;p2"/>
          <p:cNvPicPr preferRelativeResize="0"/>
          <p:nvPr/>
        </p:nvPicPr>
        <p:blipFill>
          <a:blip r:embed="rId3">
            <a:alphaModFix amt="72000"/>
          </a:blip>
          <a:stretch>
            <a:fillRect/>
          </a:stretch>
        </p:blipFill>
        <p:spPr>
          <a:xfrm>
            <a:off x="3179342" y="4940320"/>
            <a:ext cx="323482" cy="323482"/>
          </a:xfrm>
          <a:prstGeom prst="rect">
            <a:avLst/>
          </a:prstGeom>
          <a:noFill/>
          <a:ln>
            <a:noFill/>
          </a:ln>
        </p:spPr>
      </p:pic>
      <p:pic>
        <p:nvPicPr>
          <p:cNvPr id="17" name="Google Shape;17;p2"/>
          <p:cNvPicPr preferRelativeResize="0"/>
          <p:nvPr/>
        </p:nvPicPr>
        <p:blipFill>
          <a:blip r:embed="rId3">
            <a:alphaModFix amt="72000"/>
          </a:blip>
          <a:stretch>
            <a:fillRect/>
          </a:stretch>
        </p:blipFill>
        <p:spPr>
          <a:xfrm>
            <a:off x="8030316" y="-174750"/>
            <a:ext cx="323482" cy="323482"/>
          </a:xfrm>
          <a:prstGeom prst="rect">
            <a:avLst/>
          </a:prstGeom>
          <a:noFill/>
          <a:ln>
            <a:noFill/>
          </a:ln>
        </p:spPr>
      </p:pic>
      <p:sp>
        <p:nvSpPr>
          <p:cNvPr id="18" name="Google Shape;18;p2"/>
          <p:cNvSpPr txBox="1">
            <a:spLocks noGrp="1"/>
          </p:cNvSpPr>
          <p:nvPr>
            <p:ph type="ctrTitle"/>
          </p:nvPr>
        </p:nvSpPr>
        <p:spPr>
          <a:xfrm>
            <a:off x="1305975" y="1275904"/>
            <a:ext cx="5735700" cy="17316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Clr>
                <a:schemeClr val="lt2"/>
              </a:buClr>
              <a:buSzPts val="5200"/>
              <a:buNone/>
              <a:defRPr sz="8000">
                <a:solidFill>
                  <a:schemeClr val="lt2"/>
                </a:solidFill>
                <a:latin typeface="Bodoni"/>
                <a:ea typeface="Bodoni"/>
                <a:cs typeface="Bodoni"/>
                <a:sym typeface="Bodoni"/>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1305975" y="3266396"/>
            <a:ext cx="5735700" cy="4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solidFill>
                  <a:srgbClr val="DA7565"/>
                </a:solidFill>
                <a:latin typeface="Manrope Medium"/>
                <a:ea typeface="Manrope Medium"/>
                <a:cs typeface="Manrope Medium"/>
                <a:sym typeface="Manrop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 name="Google Shape;20;p2"/>
          <p:cNvSpPr txBox="1">
            <a:spLocks noGrp="1"/>
          </p:cNvSpPr>
          <p:nvPr>
            <p:ph type="subTitle" idx="2"/>
          </p:nvPr>
        </p:nvSpPr>
        <p:spPr>
          <a:xfrm>
            <a:off x="7066145" y="389100"/>
            <a:ext cx="1077000" cy="301800"/>
          </a:xfrm>
          <a:prstGeom prst="rect">
            <a:avLst/>
          </a:prstGeom>
        </p:spPr>
        <p:txBody>
          <a:bodyPr spcFirstLastPara="1" wrap="square" lIns="0" tIns="91425" rIns="0" bIns="91425" anchor="ctr" anchorCtr="0">
            <a:noAutofit/>
          </a:bodyPr>
          <a:lstStyle>
            <a:lvl1pPr lvl="0" algn="r" rtl="0">
              <a:lnSpc>
                <a:spcPct val="100000"/>
              </a:lnSpc>
              <a:spcBef>
                <a:spcPts val="0"/>
              </a:spcBef>
              <a:spcAft>
                <a:spcPts val="0"/>
              </a:spcAft>
              <a:buSzPts val="1200"/>
              <a:buNone/>
              <a:defRPr sz="1200">
                <a:solidFill>
                  <a:schemeClr val="dk1"/>
                </a:solidFill>
                <a:latin typeface="Manrope Medium"/>
                <a:ea typeface="Manrope Medium"/>
                <a:cs typeface="Manrope Medium"/>
                <a:sym typeface="Manrope Medium"/>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21" name="Google Shape;21;p2"/>
          <p:cNvSpPr txBox="1">
            <a:spLocks noGrp="1"/>
          </p:cNvSpPr>
          <p:nvPr>
            <p:ph type="title" idx="3" hasCustomPrompt="1"/>
          </p:nvPr>
        </p:nvSpPr>
        <p:spPr>
          <a:xfrm>
            <a:off x="8183020" y="389100"/>
            <a:ext cx="630600" cy="301800"/>
          </a:xfrm>
          <a:prstGeom prst="rect">
            <a:avLst/>
          </a:prstGeom>
          <a:noFill/>
        </p:spPr>
        <p:txBody>
          <a:bodyPr spcFirstLastPara="1" wrap="square" lIns="0" tIns="91425" rIns="0" bIns="91425" anchor="ctr" anchorCtr="0">
            <a:noAutofit/>
          </a:bodyPr>
          <a:lstStyle>
            <a:lvl1pPr lvl="0"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1pPr>
            <a:lvl2pPr lvl="1"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2pPr>
            <a:lvl3pPr lvl="2"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3pPr>
            <a:lvl4pPr lvl="3"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4pPr>
            <a:lvl5pPr lvl="4"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5pPr>
            <a:lvl6pPr lvl="5"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6pPr>
            <a:lvl7pPr lvl="6"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7pPr>
            <a:lvl8pPr lvl="7"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8pPr>
            <a:lvl9pPr lvl="8"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pic>
        <p:nvPicPr>
          <p:cNvPr id="63" name="Google Shape;63;p6"/>
          <p:cNvPicPr preferRelativeResize="0"/>
          <p:nvPr/>
        </p:nvPicPr>
        <p:blipFill rotWithShape="1">
          <a:blip r:embed="rId2">
            <a:alphaModFix amt="47000"/>
          </a:blip>
          <a:srcRect r="3034"/>
          <a:stretch/>
        </p:blipFill>
        <p:spPr>
          <a:xfrm>
            <a:off x="0" y="0"/>
            <a:ext cx="9144001" cy="5143500"/>
          </a:xfrm>
          <a:prstGeom prst="rect">
            <a:avLst/>
          </a:prstGeom>
          <a:noFill/>
          <a:ln>
            <a:noFill/>
          </a:ln>
        </p:spPr>
      </p:pic>
      <p:cxnSp>
        <p:nvCxnSpPr>
          <p:cNvPr id="64" name="Google Shape;64;p6"/>
          <p:cNvCxnSpPr/>
          <p:nvPr/>
        </p:nvCxnSpPr>
        <p:spPr>
          <a:xfrm>
            <a:off x="330225" y="360800"/>
            <a:ext cx="8483400" cy="0"/>
          </a:xfrm>
          <a:prstGeom prst="straightConnector1">
            <a:avLst/>
          </a:prstGeom>
          <a:noFill/>
          <a:ln w="9525" cap="flat" cmpd="sng">
            <a:solidFill>
              <a:schemeClr val="lt2"/>
            </a:solidFill>
            <a:prstDash val="solid"/>
            <a:round/>
            <a:headEnd type="none" w="med" len="med"/>
            <a:tailEnd type="none" w="med" len="med"/>
          </a:ln>
        </p:spPr>
      </p:cxnSp>
      <p:grpSp>
        <p:nvGrpSpPr>
          <p:cNvPr id="65" name="Google Shape;65;p6"/>
          <p:cNvGrpSpPr/>
          <p:nvPr/>
        </p:nvGrpSpPr>
        <p:grpSpPr>
          <a:xfrm>
            <a:off x="-48137" y="-105706"/>
            <a:ext cx="9052519" cy="5371607"/>
            <a:chOff x="-48137" y="-105706"/>
            <a:chExt cx="9052519" cy="5371607"/>
          </a:xfrm>
        </p:grpSpPr>
        <p:pic>
          <p:nvPicPr>
            <p:cNvPr id="66" name="Google Shape;66;p6"/>
            <p:cNvPicPr preferRelativeResize="0"/>
            <p:nvPr/>
          </p:nvPicPr>
          <p:blipFill>
            <a:blip r:embed="rId3">
              <a:alphaModFix amt="72000"/>
            </a:blip>
            <a:stretch>
              <a:fillRect/>
            </a:stretch>
          </p:blipFill>
          <p:spPr>
            <a:xfrm>
              <a:off x="6914200" y="-105706"/>
              <a:ext cx="323482" cy="323482"/>
            </a:xfrm>
            <a:prstGeom prst="rect">
              <a:avLst/>
            </a:prstGeom>
            <a:noFill/>
            <a:ln>
              <a:noFill/>
            </a:ln>
          </p:spPr>
        </p:pic>
        <p:pic>
          <p:nvPicPr>
            <p:cNvPr id="67" name="Google Shape;67;p6"/>
            <p:cNvPicPr preferRelativeResize="0"/>
            <p:nvPr/>
          </p:nvPicPr>
          <p:blipFill>
            <a:blip r:embed="rId3">
              <a:alphaModFix amt="72000"/>
            </a:blip>
            <a:stretch>
              <a:fillRect/>
            </a:stretch>
          </p:blipFill>
          <p:spPr>
            <a:xfrm>
              <a:off x="8680900" y="1443744"/>
              <a:ext cx="323482" cy="323482"/>
            </a:xfrm>
            <a:prstGeom prst="rect">
              <a:avLst/>
            </a:prstGeom>
            <a:noFill/>
            <a:ln>
              <a:noFill/>
            </a:ln>
          </p:spPr>
        </p:pic>
        <p:pic>
          <p:nvPicPr>
            <p:cNvPr id="68" name="Google Shape;68;p6"/>
            <p:cNvPicPr preferRelativeResize="0"/>
            <p:nvPr/>
          </p:nvPicPr>
          <p:blipFill>
            <a:blip r:embed="rId3">
              <a:alphaModFix amt="72000"/>
            </a:blip>
            <a:stretch>
              <a:fillRect/>
            </a:stretch>
          </p:blipFill>
          <p:spPr>
            <a:xfrm>
              <a:off x="8490138" y="3870232"/>
              <a:ext cx="323482" cy="323482"/>
            </a:xfrm>
            <a:prstGeom prst="rect">
              <a:avLst/>
            </a:prstGeom>
            <a:noFill/>
            <a:ln>
              <a:noFill/>
            </a:ln>
          </p:spPr>
        </p:pic>
        <p:pic>
          <p:nvPicPr>
            <p:cNvPr id="69" name="Google Shape;69;p6"/>
            <p:cNvPicPr preferRelativeResize="0"/>
            <p:nvPr/>
          </p:nvPicPr>
          <p:blipFill>
            <a:blip r:embed="rId3">
              <a:alphaModFix amt="72000"/>
            </a:blip>
            <a:stretch>
              <a:fillRect/>
            </a:stretch>
          </p:blipFill>
          <p:spPr>
            <a:xfrm>
              <a:off x="4377075" y="4942419"/>
              <a:ext cx="323482" cy="323482"/>
            </a:xfrm>
            <a:prstGeom prst="rect">
              <a:avLst/>
            </a:prstGeom>
            <a:noFill/>
            <a:ln>
              <a:noFill/>
            </a:ln>
          </p:spPr>
        </p:pic>
        <p:pic>
          <p:nvPicPr>
            <p:cNvPr id="70" name="Google Shape;70;p6"/>
            <p:cNvPicPr preferRelativeResize="0"/>
            <p:nvPr/>
          </p:nvPicPr>
          <p:blipFill>
            <a:blip r:embed="rId3">
              <a:alphaModFix amt="72000"/>
            </a:blip>
            <a:stretch>
              <a:fillRect/>
            </a:stretch>
          </p:blipFill>
          <p:spPr>
            <a:xfrm>
              <a:off x="275338" y="3824307"/>
              <a:ext cx="323482" cy="323482"/>
            </a:xfrm>
            <a:prstGeom prst="rect">
              <a:avLst/>
            </a:prstGeom>
            <a:noFill/>
            <a:ln>
              <a:noFill/>
            </a:ln>
          </p:spPr>
        </p:pic>
        <p:pic>
          <p:nvPicPr>
            <p:cNvPr id="71" name="Google Shape;71;p6"/>
            <p:cNvPicPr preferRelativeResize="0"/>
            <p:nvPr/>
          </p:nvPicPr>
          <p:blipFill>
            <a:blip r:embed="rId3">
              <a:alphaModFix amt="72000"/>
            </a:blip>
            <a:stretch>
              <a:fillRect/>
            </a:stretch>
          </p:blipFill>
          <p:spPr>
            <a:xfrm>
              <a:off x="-48137" y="1544807"/>
              <a:ext cx="323482" cy="323482"/>
            </a:xfrm>
            <a:prstGeom prst="rect">
              <a:avLst/>
            </a:prstGeom>
            <a:noFill/>
            <a:ln>
              <a:noFill/>
            </a:ln>
          </p:spPr>
        </p:pic>
      </p:grpSp>
      <p:sp>
        <p:nvSpPr>
          <p:cNvPr id="72" name="Google Shape;72;p6"/>
          <p:cNvSpPr txBox="1">
            <a:spLocks noGrp="1"/>
          </p:cNvSpPr>
          <p:nvPr>
            <p:ph type="title"/>
          </p:nvPr>
        </p:nvSpPr>
        <p:spPr>
          <a:xfrm>
            <a:off x="720000" y="539500"/>
            <a:ext cx="7704000" cy="38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73" name="Google Shape;73;p6"/>
          <p:cNvCxnSpPr/>
          <p:nvPr/>
        </p:nvCxnSpPr>
        <p:spPr>
          <a:xfrm>
            <a:off x="330225" y="47826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6"/>
          <p:cNvCxnSpPr/>
          <p:nvPr/>
        </p:nvCxnSpPr>
        <p:spPr>
          <a:xfrm>
            <a:off x="330225" y="1117400"/>
            <a:ext cx="84834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346"/>
        <p:cNvGrpSpPr/>
        <p:nvPr/>
      </p:nvGrpSpPr>
      <p:grpSpPr>
        <a:xfrm>
          <a:off x="0" y="0"/>
          <a:ext cx="0" cy="0"/>
          <a:chOff x="0" y="0"/>
          <a:chExt cx="0" cy="0"/>
        </a:xfrm>
      </p:grpSpPr>
      <p:grpSp>
        <p:nvGrpSpPr>
          <p:cNvPr id="347" name="Google Shape;347;p25"/>
          <p:cNvGrpSpPr/>
          <p:nvPr/>
        </p:nvGrpSpPr>
        <p:grpSpPr>
          <a:xfrm>
            <a:off x="-109525" y="-174750"/>
            <a:ext cx="8831832" cy="5475413"/>
            <a:chOff x="-109525" y="-174750"/>
            <a:chExt cx="8831832" cy="5475413"/>
          </a:xfrm>
        </p:grpSpPr>
        <p:pic>
          <p:nvPicPr>
            <p:cNvPr id="348" name="Google Shape;348;p25"/>
            <p:cNvPicPr preferRelativeResize="0"/>
            <p:nvPr/>
          </p:nvPicPr>
          <p:blipFill>
            <a:blip r:embed="rId2">
              <a:alphaModFix amt="72000"/>
            </a:blip>
            <a:stretch>
              <a:fillRect/>
            </a:stretch>
          </p:blipFill>
          <p:spPr>
            <a:xfrm>
              <a:off x="839550" y="3924894"/>
              <a:ext cx="323482" cy="323482"/>
            </a:xfrm>
            <a:prstGeom prst="rect">
              <a:avLst/>
            </a:prstGeom>
            <a:noFill/>
            <a:ln>
              <a:noFill/>
            </a:ln>
          </p:spPr>
        </p:pic>
        <p:pic>
          <p:nvPicPr>
            <p:cNvPr id="349" name="Google Shape;349;p25"/>
            <p:cNvPicPr preferRelativeResize="0"/>
            <p:nvPr/>
          </p:nvPicPr>
          <p:blipFill>
            <a:blip r:embed="rId2">
              <a:alphaModFix amt="72000"/>
            </a:blip>
            <a:stretch>
              <a:fillRect/>
            </a:stretch>
          </p:blipFill>
          <p:spPr>
            <a:xfrm>
              <a:off x="7706841" y="1648075"/>
              <a:ext cx="323482" cy="323482"/>
            </a:xfrm>
            <a:prstGeom prst="rect">
              <a:avLst/>
            </a:prstGeom>
            <a:noFill/>
            <a:ln>
              <a:noFill/>
            </a:ln>
          </p:spPr>
        </p:pic>
        <p:pic>
          <p:nvPicPr>
            <p:cNvPr id="350" name="Google Shape;350;p25"/>
            <p:cNvPicPr preferRelativeResize="0"/>
            <p:nvPr/>
          </p:nvPicPr>
          <p:blipFill>
            <a:blip r:embed="rId2">
              <a:alphaModFix amt="72000"/>
            </a:blip>
            <a:stretch>
              <a:fillRect/>
            </a:stretch>
          </p:blipFill>
          <p:spPr>
            <a:xfrm>
              <a:off x="5535367" y="4157195"/>
              <a:ext cx="323482" cy="323482"/>
            </a:xfrm>
            <a:prstGeom prst="rect">
              <a:avLst/>
            </a:prstGeom>
            <a:noFill/>
            <a:ln>
              <a:noFill/>
            </a:ln>
          </p:spPr>
        </p:pic>
        <p:pic>
          <p:nvPicPr>
            <p:cNvPr id="351" name="Google Shape;351;p25"/>
            <p:cNvPicPr preferRelativeResize="0"/>
            <p:nvPr/>
          </p:nvPicPr>
          <p:blipFill>
            <a:blip r:embed="rId2">
              <a:alphaModFix amt="72000"/>
            </a:blip>
            <a:stretch>
              <a:fillRect/>
            </a:stretch>
          </p:blipFill>
          <p:spPr>
            <a:xfrm>
              <a:off x="-109525" y="1150719"/>
              <a:ext cx="323482" cy="323482"/>
            </a:xfrm>
            <a:prstGeom prst="rect">
              <a:avLst/>
            </a:prstGeom>
            <a:noFill/>
            <a:ln>
              <a:noFill/>
            </a:ln>
          </p:spPr>
        </p:pic>
        <p:pic>
          <p:nvPicPr>
            <p:cNvPr id="352" name="Google Shape;352;p25"/>
            <p:cNvPicPr preferRelativeResize="0"/>
            <p:nvPr/>
          </p:nvPicPr>
          <p:blipFill>
            <a:blip r:embed="rId2">
              <a:alphaModFix amt="72000"/>
            </a:blip>
            <a:stretch>
              <a:fillRect/>
            </a:stretch>
          </p:blipFill>
          <p:spPr>
            <a:xfrm>
              <a:off x="4051725" y="-116906"/>
              <a:ext cx="323482" cy="323482"/>
            </a:xfrm>
            <a:prstGeom prst="rect">
              <a:avLst/>
            </a:prstGeom>
            <a:noFill/>
            <a:ln>
              <a:noFill/>
            </a:ln>
          </p:spPr>
        </p:pic>
        <p:pic>
          <p:nvPicPr>
            <p:cNvPr id="353" name="Google Shape;353;p25"/>
            <p:cNvPicPr preferRelativeResize="0"/>
            <p:nvPr/>
          </p:nvPicPr>
          <p:blipFill>
            <a:blip r:embed="rId2">
              <a:alphaModFix amt="72000"/>
            </a:blip>
            <a:stretch>
              <a:fillRect/>
            </a:stretch>
          </p:blipFill>
          <p:spPr>
            <a:xfrm>
              <a:off x="8398825" y="4977182"/>
              <a:ext cx="323482" cy="323482"/>
            </a:xfrm>
            <a:prstGeom prst="rect">
              <a:avLst/>
            </a:prstGeom>
            <a:noFill/>
            <a:ln>
              <a:noFill/>
            </a:ln>
          </p:spPr>
        </p:pic>
        <p:pic>
          <p:nvPicPr>
            <p:cNvPr id="354" name="Google Shape;354;p25"/>
            <p:cNvPicPr preferRelativeResize="0"/>
            <p:nvPr/>
          </p:nvPicPr>
          <p:blipFill>
            <a:blip r:embed="rId2">
              <a:alphaModFix amt="72000"/>
            </a:blip>
            <a:stretch>
              <a:fillRect/>
            </a:stretch>
          </p:blipFill>
          <p:spPr>
            <a:xfrm>
              <a:off x="3179342" y="4940320"/>
              <a:ext cx="323482" cy="323482"/>
            </a:xfrm>
            <a:prstGeom prst="rect">
              <a:avLst/>
            </a:prstGeom>
            <a:noFill/>
            <a:ln>
              <a:noFill/>
            </a:ln>
          </p:spPr>
        </p:pic>
        <p:pic>
          <p:nvPicPr>
            <p:cNvPr id="355" name="Google Shape;355;p25"/>
            <p:cNvPicPr preferRelativeResize="0"/>
            <p:nvPr/>
          </p:nvPicPr>
          <p:blipFill>
            <a:blip r:embed="rId2">
              <a:alphaModFix amt="72000"/>
            </a:blip>
            <a:stretch>
              <a:fillRect/>
            </a:stretch>
          </p:blipFill>
          <p:spPr>
            <a:xfrm>
              <a:off x="7559116" y="3535175"/>
              <a:ext cx="323482" cy="323482"/>
            </a:xfrm>
            <a:prstGeom prst="rect">
              <a:avLst/>
            </a:prstGeom>
            <a:noFill/>
            <a:ln>
              <a:noFill/>
            </a:ln>
          </p:spPr>
        </p:pic>
        <p:pic>
          <p:nvPicPr>
            <p:cNvPr id="356" name="Google Shape;356;p25"/>
            <p:cNvPicPr preferRelativeResize="0"/>
            <p:nvPr/>
          </p:nvPicPr>
          <p:blipFill>
            <a:blip r:embed="rId2">
              <a:alphaModFix amt="72000"/>
            </a:blip>
            <a:stretch>
              <a:fillRect/>
            </a:stretch>
          </p:blipFill>
          <p:spPr>
            <a:xfrm>
              <a:off x="8030316" y="-174750"/>
              <a:ext cx="323482" cy="323482"/>
            </a:xfrm>
            <a:prstGeom prst="rect">
              <a:avLst/>
            </a:prstGeom>
            <a:noFill/>
            <a:ln>
              <a:noFill/>
            </a:ln>
          </p:spPr>
        </p:pic>
      </p:grpSp>
      <p:cxnSp>
        <p:nvCxnSpPr>
          <p:cNvPr id="357" name="Google Shape;357;p25"/>
          <p:cNvCxnSpPr/>
          <p:nvPr/>
        </p:nvCxnSpPr>
        <p:spPr>
          <a:xfrm>
            <a:off x="330225" y="3608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358" name="Google Shape;358;p25"/>
          <p:cNvCxnSpPr/>
          <p:nvPr/>
        </p:nvCxnSpPr>
        <p:spPr>
          <a:xfrm>
            <a:off x="330225" y="4782600"/>
            <a:ext cx="84834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CD8B3"/>
            </a:gs>
            <a:gs pos="100000">
              <a:srgbClr val="F3B7B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Bodoni"/>
              <a:buNone/>
              <a:defRPr sz="3600">
                <a:solidFill>
                  <a:schemeClr val="dk1"/>
                </a:solidFill>
                <a:latin typeface="Bodoni"/>
                <a:ea typeface="Bodoni"/>
                <a:cs typeface="Bodoni"/>
                <a:sym typeface="Bodoni"/>
              </a:defRPr>
            </a:lvl1pPr>
            <a:lvl2pPr lvl="1"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2pPr>
            <a:lvl3pPr lvl="2"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3pPr>
            <a:lvl4pPr lvl="3"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4pPr>
            <a:lvl5pPr lvl="4"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5pPr>
            <a:lvl6pPr lvl="5"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6pPr>
            <a:lvl7pPr lvl="6"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7pPr>
            <a:lvl8pPr lvl="7"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8pPr>
            <a:lvl9pPr lvl="8"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1pPr>
            <a:lvl2pPr marL="914400" lvl="1"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2pPr>
            <a:lvl3pPr marL="1371600" lvl="2"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3pPr>
            <a:lvl4pPr marL="1828800" lvl="3"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4pPr>
            <a:lvl5pPr marL="2286000" lvl="4"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5pPr>
            <a:lvl6pPr marL="2743200" lvl="5"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6pPr>
            <a:lvl7pPr marL="3200400" lvl="6"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7pPr>
            <a:lvl8pPr marL="3657600" lvl="7"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8pPr>
            <a:lvl9pPr marL="4114800" lvl="8" indent="-317500">
              <a:lnSpc>
                <a:spcPct val="100000"/>
              </a:lnSpc>
              <a:spcBef>
                <a:spcPts val="1600"/>
              </a:spcBef>
              <a:spcAft>
                <a:spcPts val="1600"/>
              </a:spcAft>
              <a:buClr>
                <a:schemeClr val="lt2"/>
              </a:buClr>
              <a:buSzPts val="1400"/>
              <a:buFont typeface="Manrope Medium"/>
              <a:buChar char="■"/>
              <a:defRPr>
                <a:solidFill>
                  <a:schemeClr val="lt2"/>
                </a:solidFill>
                <a:latin typeface="Manrope Medium"/>
                <a:ea typeface="Manrope Medium"/>
                <a:cs typeface="Manrope Medium"/>
                <a:sym typeface="Manrope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7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Naveed-4/Monkeypox_Classification.git"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CD8B3"/>
            </a:gs>
            <a:gs pos="100000">
              <a:srgbClr val="F3B7B7"/>
            </a:gs>
          </a:gsLst>
          <a:path path="circle">
            <a:fillToRect l="50000" t="50000" r="50000" b="50000"/>
          </a:path>
          <a:tileRect/>
        </a:gradFill>
        <a:effectLst/>
      </p:bgPr>
    </p:bg>
    <p:spTree>
      <p:nvGrpSpPr>
        <p:cNvPr id="1" name="Shape 379"/>
        <p:cNvGrpSpPr/>
        <p:nvPr/>
      </p:nvGrpSpPr>
      <p:grpSpPr>
        <a:xfrm>
          <a:off x="0" y="0"/>
          <a:ext cx="0" cy="0"/>
          <a:chOff x="0" y="0"/>
          <a:chExt cx="0" cy="0"/>
        </a:xfrm>
      </p:grpSpPr>
      <p:sp>
        <p:nvSpPr>
          <p:cNvPr id="380" name="Google Shape;380;p30"/>
          <p:cNvSpPr txBox="1">
            <a:spLocks noGrp="1"/>
          </p:cNvSpPr>
          <p:nvPr>
            <p:ph type="title" idx="3"/>
          </p:nvPr>
        </p:nvSpPr>
        <p:spPr>
          <a:xfrm>
            <a:off x="1077624" y="389100"/>
            <a:ext cx="630600" cy="3018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US" sz="1400" dirty="0">
                <a:latin typeface="Tw Cen MT" panose="020B0602020104020603" pitchFamily="34" charset="0"/>
              </a:rPr>
              <a:t>14</a:t>
            </a:r>
            <a:endParaRPr sz="1400" dirty="0">
              <a:latin typeface="Tw Cen MT" panose="020B0602020104020603" pitchFamily="34" charset="0"/>
            </a:endParaRPr>
          </a:p>
        </p:txBody>
      </p:sp>
      <p:cxnSp>
        <p:nvCxnSpPr>
          <p:cNvPr id="381" name="Google Shape;381;p30"/>
          <p:cNvCxnSpPr/>
          <p:nvPr/>
        </p:nvCxnSpPr>
        <p:spPr>
          <a:xfrm>
            <a:off x="1051276" y="2675616"/>
            <a:ext cx="7507800" cy="0"/>
          </a:xfrm>
          <a:prstGeom prst="straightConnector1">
            <a:avLst/>
          </a:prstGeom>
          <a:noFill/>
          <a:ln w="9525" cap="flat" cmpd="sng">
            <a:solidFill>
              <a:schemeClr val="lt2"/>
            </a:solidFill>
            <a:prstDash val="solid"/>
            <a:round/>
            <a:headEnd type="none" w="med" len="med"/>
            <a:tailEnd type="none" w="med" len="med"/>
          </a:ln>
        </p:spPr>
      </p:cxnSp>
      <p:sp>
        <p:nvSpPr>
          <p:cNvPr id="382" name="Google Shape;382;p30"/>
          <p:cNvSpPr txBox="1">
            <a:spLocks noGrp="1"/>
          </p:cNvSpPr>
          <p:nvPr>
            <p:ph type="ctrTitle"/>
          </p:nvPr>
        </p:nvSpPr>
        <p:spPr>
          <a:xfrm>
            <a:off x="1228002" y="944016"/>
            <a:ext cx="7253101" cy="1731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Monkeypox </a:t>
            </a:r>
            <a:r>
              <a:rPr lang="en" sz="4000" dirty="0">
                <a:solidFill>
                  <a:schemeClr val="dk1"/>
                </a:solidFill>
              </a:rPr>
              <a:t>Detection</a:t>
            </a:r>
            <a:endParaRPr sz="4000" dirty="0">
              <a:solidFill>
                <a:schemeClr val="dk1"/>
              </a:solidFill>
            </a:endParaRPr>
          </a:p>
        </p:txBody>
      </p:sp>
      <p:sp>
        <p:nvSpPr>
          <p:cNvPr id="383" name="Google Shape;383;p30"/>
          <p:cNvSpPr txBox="1">
            <a:spLocks noGrp="1"/>
          </p:cNvSpPr>
          <p:nvPr>
            <p:ph type="subTitle" idx="1"/>
          </p:nvPr>
        </p:nvSpPr>
        <p:spPr>
          <a:xfrm>
            <a:off x="1163032" y="3013226"/>
            <a:ext cx="3408968" cy="977528"/>
          </a:xfrm>
          <a:prstGeom prst="rect">
            <a:avLst/>
          </a:prstGeom>
        </p:spPr>
        <p:txBody>
          <a:bodyPr spcFirstLastPara="1"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w Cen MT" panose="020B0602020104020603" pitchFamily="34" charset="0"/>
              </a:rPr>
              <a:t>2103A52137	G. Sri Harshini</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w Cen MT" panose="020B0602020104020603" pitchFamily="34" charset="0"/>
              </a:rPr>
              <a:t>2103A52147	K. Ajay Rao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w Cen MT" panose="020B0602020104020603" pitchFamily="34" charset="0"/>
              </a:rPr>
              <a:t>2103A52159	Md. Naveed Sharief</a:t>
            </a:r>
            <a:endParaRPr lang="en-IN" dirty="0">
              <a:latin typeface="Tw Cen MT" panose="020B0602020104020603" pitchFamily="34" charset="0"/>
            </a:endParaRPr>
          </a:p>
          <a:p>
            <a:pPr marL="0" lvl="0" indent="0" algn="l" rtl="0">
              <a:spcBef>
                <a:spcPts val="0"/>
              </a:spcBef>
              <a:spcAft>
                <a:spcPts val="0"/>
              </a:spcAft>
              <a:buNone/>
            </a:pPr>
            <a:endParaRPr lang="en-IN" dirty="0">
              <a:latin typeface="Tw Cen MT" panose="020B0602020104020603" pitchFamily="34" charset="0"/>
            </a:endParaRPr>
          </a:p>
        </p:txBody>
      </p:sp>
      <p:sp>
        <p:nvSpPr>
          <p:cNvPr id="384" name="Google Shape;384;p30"/>
          <p:cNvSpPr txBox="1">
            <a:spLocks noGrp="1"/>
          </p:cNvSpPr>
          <p:nvPr>
            <p:ph type="subTitle" idx="2"/>
          </p:nvPr>
        </p:nvSpPr>
        <p:spPr>
          <a:xfrm>
            <a:off x="286176" y="389100"/>
            <a:ext cx="1106748" cy="3018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US" sz="1600" dirty="0">
                <a:latin typeface="Tw Cen MT" panose="020B0602020104020603" pitchFamily="34" charset="0"/>
              </a:rPr>
              <a:t>TEAM :</a:t>
            </a:r>
            <a:endParaRPr sz="1600" dirty="0">
              <a:latin typeface="Tw Cen MT" panose="020B0602020104020603" pitchFamily="34" charset="0"/>
            </a:endParaRPr>
          </a:p>
        </p:txBody>
      </p:sp>
      <p:pic>
        <p:nvPicPr>
          <p:cNvPr id="385" name="Google Shape;385;p30"/>
          <p:cNvPicPr preferRelativeResize="0"/>
          <p:nvPr/>
        </p:nvPicPr>
        <p:blipFill>
          <a:blip r:embed="rId3">
            <a:alphaModFix amt="72000"/>
          </a:blip>
          <a:stretch>
            <a:fillRect/>
          </a:stretch>
        </p:blipFill>
        <p:spPr>
          <a:xfrm>
            <a:off x="839550" y="3924894"/>
            <a:ext cx="323482" cy="323482"/>
          </a:xfrm>
          <a:prstGeom prst="rect">
            <a:avLst/>
          </a:prstGeom>
          <a:noFill/>
          <a:ln>
            <a:noFill/>
          </a:ln>
        </p:spPr>
      </p:pic>
      <p:pic>
        <p:nvPicPr>
          <p:cNvPr id="386" name="Google Shape;386;p30"/>
          <p:cNvPicPr preferRelativeResize="0"/>
          <p:nvPr/>
        </p:nvPicPr>
        <p:blipFill>
          <a:blip r:embed="rId3">
            <a:alphaModFix amt="72000"/>
          </a:blip>
          <a:stretch>
            <a:fillRect/>
          </a:stretch>
        </p:blipFill>
        <p:spPr>
          <a:xfrm>
            <a:off x="7706841" y="1648075"/>
            <a:ext cx="323482" cy="323482"/>
          </a:xfrm>
          <a:prstGeom prst="rect">
            <a:avLst/>
          </a:prstGeom>
          <a:noFill/>
          <a:ln>
            <a:noFill/>
          </a:ln>
        </p:spPr>
      </p:pic>
      <p:pic>
        <p:nvPicPr>
          <p:cNvPr id="387" name="Google Shape;387;p30"/>
          <p:cNvPicPr preferRelativeResize="0"/>
          <p:nvPr/>
        </p:nvPicPr>
        <p:blipFill>
          <a:blip r:embed="rId3">
            <a:alphaModFix amt="72000"/>
          </a:blip>
          <a:stretch>
            <a:fillRect/>
          </a:stretch>
        </p:blipFill>
        <p:spPr>
          <a:xfrm>
            <a:off x="5535367" y="4157195"/>
            <a:ext cx="323482" cy="323482"/>
          </a:xfrm>
          <a:prstGeom prst="rect">
            <a:avLst/>
          </a:prstGeom>
          <a:noFill/>
          <a:ln>
            <a:noFill/>
          </a:ln>
        </p:spPr>
      </p:pic>
      <p:pic>
        <p:nvPicPr>
          <p:cNvPr id="388" name="Google Shape;388;p30"/>
          <p:cNvPicPr preferRelativeResize="0"/>
          <p:nvPr/>
        </p:nvPicPr>
        <p:blipFill>
          <a:blip r:embed="rId3">
            <a:alphaModFix amt="72000"/>
          </a:blip>
          <a:stretch>
            <a:fillRect/>
          </a:stretch>
        </p:blipFill>
        <p:spPr>
          <a:xfrm>
            <a:off x="7559116" y="3535175"/>
            <a:ext cx="323482" cy="323482"/>
          </a:xfrm>
          <a:prstGeom prst="rect">
            <a:avLst/>
          </a:prstGeom>
          <a:noFill/>
          <a:ln>
            <a:noFill/>
          </a:ln>
        </p:spPr>
      </p:pic>
      <p:sp>
        <p:nvSpPr>
          <p:cNvPr id="2" name="TextBox 1">
            <a:extLst>
              <a:ext uri="{FF2B5EF4-FFF2-40B4-BE49-F238E27FC236}">
                <a16:creationId xmlns:a16="http://schemas.microsoft.com/office/drawing/2014/main" id="{953EDFA5-8174-9C73-AB58-8AC5A8D7C214}"/>
              </a:ext>
            </a:extLst>
          </p:cNvPr>
          <p:cNvSpPr txBox="1"/>
          <p:nvPr/>
        </p:nvSpPr>
        <p:spPr>
          <a:xfrm>
            <a:off x="5210442" y="2978452"/>
            <a:ext cx="2658140" cy="1077218"/>
          </a:xfrm>
          <a:prstGeom prst="rect">
            <a:avLst/>
          </a:prstGeom>
          <a:noFill/>
        </p:spPr>
        <p:txBody>
          <a:bodyPr wrap="square" rtlCol="0">
            <a:spAutoFit/>
          </a:bodyPr>
          <a:lstStyle/>
          <a:p>
            <a:r>
              <a:rPr lang="en-US" sz="1600" dirty="0">
                <a:solidFill>
                  <a:srgbClr val="DA7565"/>
                </a:solidFill>
                <a:latin typeface="Tw Cen MT" panose="020B0602020104020603" pitchFamily="34" charset="0"/>
                <a:sym typeface="Manrope Medium"/>
              </a:rPr>
              <a:t>Mentor and Trainer :</a:t>
            </a:r>
          </a:p>
          <a:p>
            <a:r>
              <a:rPr lang="en-US" sz="1600" dirty="0">
                <a:solidFill>
                  <a:schemeClr val="accent1"/>
                </a:solidFill>
                <a:latin typeface="Tw Cen MT" panose="020B0602020104020603" pitchFamily="34" charset="0"/>
                <a:sym typeface="Manrope Medium"/>
              </a:rPr>
              <a:t>Mr. D. Ramesh</a:t>
            </a:r>
          </a:p>
          <a:p>
            <a:r>
              <a:rPr lang="en-US" sz="1600" dirty="0">
                <a:solidFill>
                  <a:schemeClr val="accent1"/>
                </a:solidFill>
                <a:latin typeface="Tw Cen MT" panose="020B0602020104020603" pitchFamily="34" charset="0"/>
                <a:sym typeface="Manrope Medium"/>
              </a:rPr>
              <a:t>Assistant Professor</a:t>
            </a:r>
          </a:p>
          <a:p>
            <a:r>
              <a:rPr lang="en-US" sz="1600" dirty="0">
                <a:solidFill>
                  <a:schemeClr val="accent1"/>
                </a:solidFill>
                <a:latin typeface="Tw Cen MT" panose="020B0602020104020603" pitchFamily="34" charset="0"/>
                <a:sym typeface="Manrope Medium"/>
              </a:rPr>
              <a:t>CS and AI&amp;ML</a:t>
            </a:r>
            <a:endParaRPr lang="en-IN" sz="1600" dirty="0">
              <a:solidFill>
                <a:schemeClr val="accent1"/>
              </a:solidFill>
              <a:latin typeface="Tw Cen MT" panose="020B0602020104020603" pitchFamily="34" charset="0"/>
              <a:sym typeface="Manrope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t>D</a:t>
            </a:r>
            <a:r>
              <a:rPr lang="en-IN" dirty="0">
                <a:latin typeface="Times New Roman" panose="02020603050405020304" pitchFamily="18" charset="0"/>
                <a:cs typeface="Times New Roman" panose="02020603050405020304" pitchFamily="18" charset="0"/>
              </a:rPr>
              <a:t>ataset</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186390"/>
            <a:ext cx="1437046" cy="369332"/>
          </a:xfrm>
          <a:prstGeom prst="rect">
            <a:avLst/>
          </a:prstGeom>
          <a:noFill/>
        </p:spPr>
        <p:txBody>
          <a:bodyPr wrap="square" rtlCol="0">
            <a:spAutoFit/>
          </a:bodyPr>
          <a:lstStyle/>
          <a:p>
            <a:r>
              <a:rPr lang="en-IN" sz="1800" b="1" dirty="0">
                <a:solidFill>
                  <a:schemeClr val="accent2"/>
                </a:solidFill>
                <a:latin typeface="Times New Roman" panose="02020603050405020304" pitchFamily="18" charset="0"/>
                <a:cs typeface="Times New Roman" panose="02020603050405020304" pitchFamily="18" charset="0"/>
              </a:rPr>
              <a:t>Monkey Pox</a:t>
            </a:r>
          </a:p>
        </p:txBody>
      </p:sp>
      <p:pic>
        <p:nvPicPr>
          <p:cNvPr id="4" name="Picture 3">
            <a:extLst>
              <a:ext uri="{FF2B5EF4-FFF2-40B4-BE49-F238E27FC236}">
                <a16:creationId xmlns:a16="http://schemas.microsoft.com/office/drawing/2014/main" id="{1D6A8048-AD29-BD87-80D9-3FB1498159E6}"/>
              </a:ext>
            </a:extLst>
          </p:cNvPr>
          <p:cNvPicPr>
            <a:picLocks noChangeAspect="1"/>
          </p:cNvPicPr>
          <p:nvPr/>
        </p:nvPicPr>
        <p:blipFill rotWithShape="1">
          <a:blip r:embed="rId2"/>
          <a:srcRect t="10078"/>
          <a:stretch/>
        </p:blipFill>
        <p:spPr bwMode="auto">
          <a:xfrm>
            <a:off x="719999" y="1555722"/>
            <a:ext cx="7703999" cy="32194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8863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Dataset</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186390"/>
            <a:ext cx="1253765" cy="369332"/>
          </a:xfrm>
          <a:prstGeom prst="rect">
            <a:avLst/>
          </a:prstGeom>
          <a:noFill/>
        </p:spPr>
        <p:txBody>
          <a:bodyPr wrap="square" rtlCol="0">
            <a:spAutoFit/>
          </a:bodyPr>
          <a:lstStyle/>
          <a:p>
            <a:r>
              <a:rPr lang="en-IN" sz="1800" b="1" dirty="0">
                <a:solidFill>
                  <a:schemeClr val="accent2"/>
                </a:solidFill>
                <a:latin typeface="Times New Roman" panose="02020603050405020304" pitchFamily="18" charset="0"/>
                <a:cs typeface="Times New Roman" panose="02020603050405020304" pitchFamily="18" charset="0"/>
              </a:rPr>
              <a:t>Others</a:t>
            </a:r>
          </a:p>
        </p:txBody>
      </p:sp>
      <p:pic>
        <p:nvPicPr>
          <p:cNvPr id="5" name="Picture 4">
            <a:extLst>
              <a:ext uri="{FF2B5EF4-FFF2-40B4-BE49-F238E27FC236}">
                <a16:creationId xmlns:a16="http://schemas.microsoft.com/office/drawing/2014/main" id="{33EDDE9F-D8A3-DC3A-383A-CDA35065E3F9}"/>
              </a:ext>
            </a:extLst>
          </p:cNvPr>
          <p:cNvPicPr>
            <a:picLocks noChangeAspect="1"/>
          </p:cNvPicPr>
          <p:nvPr/>
        </p:nvPicPr>
        <p:blipFill rotWithShape="1">
          <a:blip r:embed="rId2"/>
          <a:srcRect t="8522" b="22435"/>
          <a:stretch/>
        </p:blipFill>
        <p:spPr bwMode="auto">
          <a:xfrm>
            <a:off x="720000" y="1555722"/>
            <a:ext cx="7704000" cy="31531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881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Pre-Processing</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186390"/>
            <a:ext cx="7704000" cy="3693319"/>
          </a:xfrm>
          <a:prstGeom prst="rect">
            <a:avLst/>
          </a:prstGeom>
          <a:noFill/>
        </p:spPr>
        <p:txBody>
          <a:bodyPr wrap="square" rtlCol="0">
            <a:spAutoFit/>
          </a:bodyPr>
          <a:lstStyle/>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Pre-processing techniques are essential in image processing and computer vision tasks to enhance the quality of the input images and make them more suitable for analysis by machine learning algorithms. We used pre-processing techniques image resizing, grey scaling, and flattening.</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b="1" dirty="0">
                <a:solidFill>
                  <a:schemeClr val="tx2">
                    <a:lumMod val="75000"/>
                  </a:schemeClr>
                </a:solidFill>
                <a:effectLst/>
                <a:latin typeface="Times New Roman" panose="02020603050405020304" pitchFamily="18" charset="0"/>
                <a:ea typeface="Times New Roman" panose="02020603050405020304" pitchFamily="18" charset="0"/>
              </a:rPr>
              <a:t>Image Resizing:</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Image resizing is the process of changing the size of an image while maintaining its aspect ratio. It is often used to make the input images compatible with the requirements of the machine learning algorithms. Here we used, the code "</a:t>
            </a:r>
            <a:r>
              <a:rPr lang="en-US" sz="1600" dirty="0" err="1">
                <a:solidFill>
                  <a:schemeClr val="tx2">
                    <a:lumMod val="75000"/>
                  </a:schemeClr>
                </a:solidFill>
                <a:effectLst/>
                <a:latin typeface="Times New Roman" panose="02020603050405020304" pitchFamily="18" charset="0"/>
                <a:ea typeface="Times New Roman" panose="02020603050405020304" pitchFamily="18" charset="0"/>
              </a:rPr>
              <a:t>img</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 cv2.resize(</a:t>
            </a:r>
            <a:r>
              <a:rPr lang="en-US" sz="1600" dirty="0" err="1">
                <a:solidFill>
                  <a:schemeClr val="tx2">
                    <a:lumMod val="75000"/>
                  </a:schemeClr>
                </a:solidFill>
                <a:effectLst/>
                <a:latin typeface="Times New Roman" panose="02020603050405020304" pitchFamily="18" charset="0"/>
                <a:ea typeface="Times New Roman" panose="02020603050405020304" pitchFamily="18" charset="0"/>
              </a:rPr>
              <a:t>img,img_size</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resizes the input image to the specified size</a:t>
            </a:r>
            <a:r>
              <a:rPr lang="en-US" sz="1600" dirty="0">
                <a:solidFill>
                  <a:schemeClr val="tx2">
                    <a:lumMod val="75000"/>
                  </a:schemeClr>
                </a:solidFill>
                <a:latin typeface="Times New Roman" panose="02020603050405020304" pitchFamily="18" charset="0"/>
                <a:ea typeface="Times New Roman" panose="02020603050405020304" pitchFamily="18" charset="0"/>
              </a:rPr>
              <a:t>.</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endParaRPr lang="en-IN" sz="18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4710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Pre-Processing</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280013"/>
            <a:ext cx="7704000" cy="3323987"/>
          </a:xfrm>
          <a:prstGeom prst="rect">
            <a:avLst/>
          </a:prstGeom>
          <a:noFill/>
        </p:spPr>
        <p:txBody>
          <a:bodyPr wrap="square" rtlCol="0">
            <a:spAutoFit/>
          </a:bodyPr>
          <a:lstStyle/>
          <a:p>
            <a:pPr algn="just">
              <a:lnSpc>
                <a:spcPct val="150000"/>
              </a:lnSpc>
            </a:pPr>
            <a:r>
              <a:rPr lang="en-US" sz="1600" b="1" dirty="0">
                <a:solidFill>
                  <a:schemeClr val="tx2">
                    <a:lumMod val="75000"/>
                  </a:schemeClr>
                </a:solidFill>
                <a:effectLst/>
                <a:latin typeface="Times New Roman" panose="02020603050405020304" pitchFamily="18" charset="0"/>
                <a:ea typeface="Times New Roman" panose="02020603050405020304" pitchFamily="18" charset="0"/>
              </a:rPr>
              <a:t>Grey Scaling:-</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Grey scaling is a technique that converts an RGB image into a grayscale image. This is achieved by taking the weighted average of the red, green, and blue channels of the image. The resulting image has only one channel, which reduces the complexity of the image and makes it easier to process. Here we used, the code "</a:t>
            </a:r>
            <a:r>
              <a:rPr lang="en-US" sz="1600" dirty="0" err="1">
                <a:solidFill>
                  <a:schemeClr val="tx2">
                    <a:lumMod val="75000"/>
                  </a:schemeClr>
                </a:solidFill>
                <a:effectLst/>
                <a:latin typeface="Times New Roman" panose="02020603050405020304" pitchFamily="18" charset="0"/>
                <a:ea typeface="Times New Roman" panose="02020603050405020304" pitchFamily="18" charset="0"/>
              </a:rPr>
              <a:t>img_gray</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 cv2.cvtColor(</a:t>
            </a:r>
            <a:r>
              <a:rPr lang="en-US" sz="1600" dirty="0" err="1">
                <a:solidFill>
                  <a:schemeClr val="tx2">
                    <a:lumMod val="75000"/>
                  </a:schemeClr>
                </a:solidFill>
                <a:effectLst/>
                <a:latin typeface="Times New Roman" panose="02020603050405020304" pitchFamily="18" charset="0"/>
                <a:ea typeface="Times New Roman" panose="02020603050405020304" pitchFamily="18" charset="0"/>
              </a:rPr>
              <a:t>img</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cv2.COLOR_BGR2GRAY)" converts the input image to grayscale using the OpenCV library. </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 </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endParaRPr lang="en-IN" sz="18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1885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Pre-Processing</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280013"/>
            <a:ext cx="7704000" cy="2954655"/>
          </a:xfrm>
          <a:prstGeom prst="rect">
            <a:avLst/>
          </a:prstGeom>
          <a:noFill/>
        </p:spPr>
        <p:txBody>
          <a:bodyPr wrap="square" rtlCol="0">
            <a:spAutoFit/>
          </a:bodyPr>
          <a:lstStyle/>
          <a:p>
            <a:pPr algn="just">
              <a:lnSpc>
                <a:spcPct val="150000"/>
              </a:lnSpc>
            </a:pPr>
            <a:r>
              <a:rPr lang="en-US" sz="1600" b="1" dirty="0">
                <a:solidFill>
                  <a:schemeClr val="tx2">
                    <a:lumMod val="75000"/>
                  </a:schemeClr>
                </a:solidFill>
                <a:effectLst/>
                <a:latin typeface="Times New Roman" panose="02020603050405020304" pitchFamily="18" charset="0"/>
                <a:ea typeface="Times New Roman" panose="02020603050405020304" pitchFamily="18" charset="0"/>
              </a:rPr>
              <a:t>Flattening:</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Flattening is a technique that converts a two-dimensional image into a one-dimensional array. This is achieved by concatenating the rows of the image into a single row. The resulting array can be used as input for machine learning algorithms that require one-dimensional input. Here we used, the code "img_flatten = img_gray.flatten()" which flattens the previously grayscale image into a one-dimensional array.</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accent6">
                    <a:lumMod val="50000"/>
                  </a:schemeClr>
                </a:solidFill>
                <a:effectLst/>
                <a:latin typeface="Times New Roman" panose="02020603050405020304" pitchFamily="18" charset="0"/>
                <a:ea typeface="Times New Roman" panose="02020603050405020304" pitchFamily="18" charset="0"/>
              </a:rPr>
              <a:t> </a:t>
            </a:r>
            <a:endParaRPr lang="en-IN" sz="1600" dirty="0">
              <a:solidFill>
                <a:schemeClr val="accent6">
                  <a:lumMod val="50000"/>
                </a:schemeClr>
              </a:solidFill>
              <a:effectLst/>
              <a:latin typeface="Times New Roman" panose="02020603050405020304" pitchFamily="18" charset="0"/>
              <a:ea typeface="Times New Roman" panose="02020603050405020304" pitchFamily="18" charset="0"/>
            </a:endParaRPr>
          </a:p>
          <a:p>
            <a:endParaRPr lang="en-IN" sz="18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71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280013"/>
            <a:ext cx="7704000" cy="2708434"/>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Logistic Regression:</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Logistic regression uses the concept of predictive modeling as regression; therefore, it is called logistic regression, but is used to classify samples; Therefore, it falls under the classification algorithm.</a:t>
            </a:r>
            <a:endParaRPr lang="en-IN" sz="1600" dirty="0">
              <a:solidFill>
                <a:schemeClr val="tx2">
                  <a:lumMod val="75000"/>
                </a:schemeClr>
              </a:solidFill>
              <a:latin typeface="Times New Roman" panose="02020603050405020304" pitchFamily="18" charset="0"/>
              <a:ea typeface="Times New Roman" panose="02020603050405020304" pitchFamily="18" charset="0"/>
            </a:endParaRP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Sigmoid function removes the effect of outlier and makes the output between 0 to 1.</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l">
              <a:lnSpc>
                <a:spcPct val="150000"/>
              </a:lnSpc>
              <a:spcBef>
                <a:spcPts val="600"/>
              </a:spcBef>
              <a:spcAft>
                <a:spcPts val="600"/>
              </a:spcAft>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z=B0+(B1)(x1)+(B2)(x2).....(Bn)(xn)</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r>
              <a:rPr lang="en-US" sz="1600" dirty="0">
                <a:solidFill>
                  <a:schemeClr val="tx2">
                    <a:lumMod val="75000"/>
                  </a:schemeClr>
                </a:solidFill>
                <a:effectLst/>
                <a:latin typeface="Times New Roman" panose="02020603050405020304" pitchFamily="18" charset="0"/>
                <a:ea typeface="Times New Roman" panose="02020603050405020304" pitchFamily="18" charset="0"/>
              </a:rPr>
              <a:t>f(x)= 1/(1+ e^z)</a:t>
            </a:r>
            <a:endParaRPr lang="en-IN" sz="16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333C6F1-7692-B1CF-F270-34A08BCD53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0295" y="3145075"/>
            <a:ext cx="2973705" cy="1630125"/>
          </a:xfrm>
          <a:prstGeom prst="rect">
            <a:avLst/>
          </a:prstGeom>
          <a:noFill/>
        </p:spPr>
      </p:pic>
    </p:spTree>
    <p:extLst>
      <p:ext uri="{BB962C8B-B14F-4D97-AF65-F5344CB8AC3E}">
        <p14:creationId xmlns:p14="http://schemas.microsoft.com/office/powerpoint/2010/main" val="226498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a:xfrm>
            <a:off x="782523" y="602023"/>
            <a:ext cx="7704000" cy="387900"/>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555724" y="1150694"/>
            <a:ext cx="7704000" cy="1107996"/>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KNN:</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accent6">
                    <a:lumMod val="50000"/>
                  </a:schemeClr>
                </a:solidFill>
                <a:effectLst/>
                <a:latin typeface="Times New Roman" panose="02020603050405020304" pitchFamily="18" charset="0"/>
                <a:ea typeface="Times New Roman" panose="02020603050405020304" pitchFamily="18" charset="0"/>
              </a:rPr>
              <a:t> </a:t>
            </a:r>
            <a:endParaRPr lang="en-IN" sz="1600" dirty="0">
              <a:solidFill>
                <a:schemeClr val="accent6">
                  <a:lumMod val="50000"/>
                </a:schemeClr>
              </a:solidFill>
              <a:effectLst/>
              <a:latin typeface="Times New Roman" panose="02020603050405020304" pitchFamily="18" charset="0"/>
              <a:ea typeface="Times New Roman" panose="02020603050405020304" pitchFamily="18" charset="0"/>
            </a:endParaRPr>
          </a:p>
          <a:p>
            <a:endParaRPr lang="en-IN" sz="18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5BE222-AFC0-E6C4-3E7A-23AE6753A6F5}"/>
              </a:ext>
            </a:extLst>
          </p:cNvPr>
          <p:cNvSpPr>
            <a:spLocks noGrp="1"/>
          </p:cNvSpPr>
          <p:nvPr/>
        </p:nvSpPr>
        <p:spPr>
          <a:xfrm>
            <a:off x="555724" y="1570625"/>
            <a:ext cx="7868276" cy="31898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Select the number K of the neighbors</a:t>
            </a:r>
            <a:r>
              <a:rPr lang="en-BS" sz="1600" cap="none" dirty="0">
                <a:solidFill>
                  <a:schemeClr val="tx2">
                    <a:lumMod val="75000"/>
                  </a:schemeClr>
                </a:solidFill>
                <a:effectLst/>
                <a:latin typeface="Times New Roman" panose="02020603050405020304" pitchFamily="18" charset="0"/>
                <a:ea typeface="Times New Roman" panose="02020603050405020304" pitchFamily="18" charset="0"/>
              </a:rPr>
              <a:t>.</a:t>
            </a:r>
            <a:endParaRPr lang="en-BS" sz="1600" cap="none" dirty="0">
              <a:solidFill>
                <a:schemeClr val="tx2">
                  <a:lumMod val="75000"/>
                </a:schemeClr>
              </a:solidFill>
              <a:latin typeface="Times New Roman" panose="02020603050405020304" pitchFamily="18" charset="0"/>
              <a:ea typeface="Times New Roman" panose="02020603050405020304" pitchFamily="18" charset="0"/>
            </a:endParaRPr>
          </a:p>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Calculate the Euclidean distance of </a:t>
            </a:r>
            <a:r>
              <a:rPr lang="en-US" sz="1600" b="1" cap="none" dirty="0">
                <a:solidFill>
                  <a:schemeClr val="tx2">
                    <a:lumMod val="75000"/>
                  </a:schemeClr>
                </a:solidFill>
                <a:effectLst/>
                <a:latin typeface="Times New Roman" panose="02020603050405020304" pitchFamily="18" charset="0"/>
                <a:ea typeface="Times New Roman" panose="02020603050405020304" pitchFamily="18" charset="0"/>
              </a:rPr>
              <a:t>K number of neighbors</a:t>
            </a:r>
            <a:r>
              <a:rPr lang="en-BS" sz="1600" b="1" cap="none" dirty="0">
                <a:solidFill>
                  <a:schemeClr val="tx2">
                    <a:lumMod val="75000"/>
                  </a:schemeClr>
                </a:solidFill>
                <a:latin typeface="Times New Roman" panose="02020603050405020304" pitchFamily="18" charset="0"/>
                <a:ea typeface="Times New Roman" panose="02020603050405020304" pitchFamily="18" charset="0"/>
              </a:rPr>
              <a:t>.</a:t>
            </a:r>
          </a:p>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 Take the K nearest neighbors as per the calculated Euclidean distance.</a:t>
            </a:r>
            <a:endParaRPr lang="en-BS" sz="1600" cap="none" dirty="0">
              <a:solidFill>
                <a:schemeClr val="tx2">
                  <a:lumMod val="75000"/>
                </a:schemeClr>
              </a:solidFill>
              <a:latin typeface="Times New Roman" panose="02020603050405020304" pitchFamily="18" charset="0"/>
              <a:ea typeface="Times New Roman" panose="02020603050405020304" pitchFamily="18" charset="0"/>
            </a:endParaRPr>
          </a:p>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Among these k neighbors, count the number of the data points in each category.</a:t>
            </a:r>
            <a:endParaRPr lang="en-BS" sz="1600" cap="none" dirty="0">
              <a:solidFill>
                <a:schemeClr val="tx2">
                  <a:lumMod val="75000"/>
                </a:schemeClr>
              </a:solidFill>
              <a:latin typeface="Times New Roman" panose="02020603050405020304" pitchFamily="18" charset="0"/>
              <a:ea typeface="Times New Roman" panose="02020603050405020304" pitchFamily="18" charset="0"/>
            </a:endParaRPr>
          </a:p>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Assign the new data points to that category for which </a:t>
            </a:r>
          </a:p>
          <a:p>
            <a:pPr marL="0" indent="0" algn="just">
              <a:buClr>
                <a:srgbClr val="C00000"/>
              </a:buClr>
              <a:buNone/>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the number of the neighbor is maximum.</a:t>
            </a:r>
            <a:endParaRPr lang="en-IN" sz="1600" cap="none" dirty="0">
              <a:solidFill>
                <a:schemeClr val="tx2">
                  <a:lumMod val="75000"/>
                </a:schemeClr>
              </a:solidFill>
              <a:latin typeface="Times New Roman" panose="02020603050405020304" pitchFamily="18" charset="0"/>
              <a:ea typeface="Times New Roman" panose="02020603050405020304" pitchFamily="18" charset="0"/>
            </a:endParaRPr>
          </a:p>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Our model is ready.</a:t>
            </a:r>
            <a:endParaRPr lang="en-IN" sz="1600" cap="none" dirty="0">
              <a:solidFill>
                <a:schemeClr val="tx2">
                  <a:lumMod val="75000"/>
                </a:schemeClr>
              </a:solidFill>
              <a:effectLst/>
              <a:latin typeface="Times New Roman" panose="02020603050405020304" pitchFamily="18" charset="0"/>
              <a:ea typeface="Times New Roman" panose="02020603050405020304" pitchFamily="18" charset="0"/>
            </a:endParaRPr>
          </a:p>
          <a:p>
            <a:pPr marL="0" indent="0">
              <a:buNone/>
            </a:pPr>
            <a:endParaRPr lang="en-IN" sz="1900" cap="none" dirty="0"/>
          </a:p>
        </p:txBody>
      </p:sp>
      <p:pic>
        <p:nvPicPr>
          <p:cNvPr id="4" name="Picture 3" descr="K-Nearest Neighbor(KNN) Algorithm for Machine Learning">
            <a:extLst>
              <a:ext uri="{FF2B5EF4-FFF2-40B4-BE49-F238E27FC236}">
                <a16:creationId xmlns:a16="http://schemas.microsoft.com/office/drawing/2014/main" id="{C800969E-973E-3654-763B-3CDA6598865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6789" y="3165562"/>
            <a:ext cx="2527211" cy="1695607"/>
          </a:xfrm>
          <a:prstGeom prst="rect">
            <a:avLst/>
          </a:prstGeom>
          <a:noFill/>
          <a:ln>
            <a:noFill/>
          </a:ln>
        </p:spPr>
      </p:pic>
    </p:spTree>
    <p:extLst>
      <p:ext uri="{BB962C8B-B14F-4D97-AF65-F5344CB8AC3E}">
        <p14:creationId xmlns:p14="http://schemas.microsoft.com/office/powerpoint/2010/main" val="1885818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a:xfrm>
            <a:off x="782523" y="602023"/>
            <a:ext cx="7704000" cy="387900"/>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492861" y="1070377"/>
            <a:ext cx="8158278" cy="3741409"/>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Decision Tree:</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Begin the tree with the root node, says S, which contains the complete dataset.</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 Find the best attribute in the dataset using Attribute Selection Measure (ASM).</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Divide the S into subsets that contains possible values for the best attributes.</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Generate the decision tree node, which contains the best attribute.</a:t>
            </a:r>
            <a:endParaRPr lang="en-IN" sz="1600" dirty="0">
              <a:solidFill>
                <a:schemeClr val="tx2">
                  <a:lumMod val="75000"/>
                </a:schemeClr>
              </a:solidFill>
              <a:latin typeface="Times New Roman" panose="02020603050405020304" pitchFamily="18" charset="0"/>
              <a:ea typeface="Times New Roman" panose="02020603050405020304" pitchFamily="18" charset="0"/>
            </a:endParaRP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Recursively make new decision trees using the </a:t>
            </a:r>
          </a:p>
          <a:p>
            <a:pPr algn="just">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subsets of the dataset created in step 3. Continue </a:t>
            </a:r>
          </a:p>
          <a:p>
            <a:pPr algn="just">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this process until a stage is reached where you </a:t>
            </a:r>
          </a:p>
          <a:p>
            <a:pPr algn="just">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cannot further classify the nodes and called the </a:t>
            </a:r>
          </a:p>
          <a:p>
            <a:pPr algn="just">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final node as a leaf node.</a:t>
            </a:r>
            <a:endParaRPr lang="en-IN" sz="16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4" name="Picture 3" descr="Decision Tree Classification Algorithm">
            <a:extLst>
              <a:ext uri="{FF2B5EF4-FFF2-40B4-BE49-F238E27FC236}">
                <a16:creationId xmlns:a16="http://schemas.microsoft.com/office/drawing/2014/main" id="{65B05456-5E43-ECBB-E530-AA0B01928E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1507" y="3016738"/>
            <a:ext cx="3555016" cy="1617785"/>
          </a:xfrm>
          <a:prstGeom prst="rect">
            <a:avLst/>
          </a:prstGeom>
          <a:noFill/>
        </p:spPr>
      </p:pic>
    </p:spTree>
    <p:extLst>
      <p:ext uri="{BB962C8B-B14F-4D97-AF65-F5344CB8AC3E}">
        <p14:creationId xmlns:p14="http://schemas.microsoft.com/office/powerpoint/2010/main" val="2290915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a:xfrm>
            <a:off x="782523" y="602023"/>
            <a:ext cx="7704000" cy="387900"/>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255043"/>
            <a:ext cx="7704000" cy="3372077"/>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Random Forest:</a:t>
            </a:r>
          </a:p>
          <a:p>
            <a:pPr marL="285750" indent="-285750">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Select random K data points from the training set. </a:t>
            </a:r>
          </a:p>
          <a:p>
            <a:pPr marL="285750" indent="-285750">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Build the decision trees associated with the selected data points (Subsets).</a:t>
            </a:r>
          </a:p>
          <a:p>
            <a:pPr marL="285750" indent="-285750">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Choose the number N for decision trees that you want to build.</a:t>
            </a:r>
          </a:p>
          <a:p>
            <a:pPr marL="285750" indent="-285750">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Repeat Step 1 &amp; 2. For new data points, find </a:t>
            </a:r>
          </a:p>
          <a:p>
            <a:pPr>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the predictions of each decision tree, and assign </a:t>
            </a:r>
          </a:p>
          <a:p>
            <a:pPr>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the new data points to the category that wins the </a:t>
            </a:r>
          </a:p>
          <a:p>
            <a:pPr>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majority votes.</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p:txBody>
      </p:sp>
      <p:pic>
        <p:nvPicPr>
          <p:cNvPr id="3" name="Picture 2" descr="WhatsApp Image 2023-04-24 at 19.05.25">
            <a:extLst>
              <a:ext uri="{FF2B5EF4-FFF2-40B4-BE49-F238E27FC236}">
                <a16:creationId xmlns:a16="http://schemas.microsoft.com/office/drawing/2014/main" id="{20B48353-892A-FFDF-2463-0DD32DEF4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8063" y="2719755"/>
            <a:ext cx="3515938" cy="1907365"/>
          </a:xfrm>
          <a:prstGeom prst="rect">
            <a:avLst/>
          </a:prstGeom>
        </p:spPr>
      </p:pic>
    </p:spTree>
    <p:extLst>
      <p:ext uri="{BB962C8B-B14F-4D97-AF65-F5344CB8AC3E}">
        <p14:creationId xmlns:p14="http://schemas.microsoft.com/office/powerpoint/2010/main" val="728923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a:xfrm>
            <a:off x="782523" y="602023"/>
            <a:ext cx="7704000" cy="387900"/>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587138" y="1209675"/>
            <a:ext cx="7704000" cy="3416320"/>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SVM</a:t>
            </a:r>
            <a:r>
              <a:rPr lang="en-US" sz="1600" b="1" dirty="0">
                <a:solidFill>
                  <a:schemeClr val="tx2">
                    <a:lumMod val="75000"/>
                  </a:schemeClr>
                </a:solidFill>
                <a:effectLst/>
                <a:latin typeface="Times New Roman" panose="02020603050405020304" pitchFamily="18" charset="0"/>
                <a:ea typeface="Times New Roman" panose="02020603050405020304" pitchFamily="18" charset="0"/>
              </a:rPr>
              <a:t>:</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Support Vector Machine or SVM is one of the most popular Supervised Learning algorithms, which is used for Classification as well as Regression problems.</a:t>
            </a: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The goal of the SVM algorithm is to create the best line or decision boundary that can segregate n-dimensional space into classes so that we can easily put the new data point in the correct category in the future. </a:t>
            </a: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This best decision boundary is called a hyperplane.</a:t>
            </a: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This best boundary is known as the hyperplane </a:t>
            </a:r>
          </a:p>
          <a:p>
            <a:pPr>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of SVM. </a:t>
            </a: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SVM chooses the extreme points/vectors that help </a:t>
            </a:r>
          </a:p>
          <a:p>
            <a:pPr>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in creating the hyperplane. </a:t>
            </a: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These extreme cases are called as support vectors, </a:t>
            </a:r>
          </a:p>
          <a:p>
            <a:pPr>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and hence algorithm is termed as Support Vector Machine.</a:t>
            </a:r>
            <a:endParaRPr lang="en-IN" sz="16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3" name="Picture 2" descr="WhatsApp Image 2023-04-24 at 19.04.58">
            <a:extLst>
              <a:ext uri="{FF2B5EF4-FFF2-40B4-BE49-F238E27FC236}">
                <a16:creationId xmlns:a16="http://schemas.microsoft.com/office/drawing/2014/main" id="{C432B300-01DE-0DEC-1BBC-DF46BE638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719" y="2910416"/>
            <a:ext cx="2670419" cy="1780279"/>
          </a:xfrm>
          <a:prstGeom prst="rect">
            <a:avLst/>
          </a:prstGeom>
        </p:spPr>
      </p:pic>
    </p:spTree>
    <p:extLst>
      <p:ext uri="{BB962C8B-B14F-4D97-AF65-F5344CB8AC3E}">
        <p14:creationId xmlns:p14="http://schemas.microsoft.com/office/powerpoint/2010/main" val="55770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3" name="Title 2">
            <a:extLst>
              <a:ext uri="{FF2B5EF4-FFF2-40B4-BE49-F238E27FC236}">
                <a16:creationId xmlns:a16="http://schemas.microsoft.com/office/drawing/2014/main" id="{F527C518-9DF5-728F-C458-A62FBD31D5E6}"/>
              </a:ext>
            </a:extLst>
          </p:cNvPr>
          <p:cNvSpPr>
            <a:spLocks noGrp="1"/>
          </p:cNvSpPr>
          <p:nvPr>
            <p:ph type="title"/>
          </p:nvPr>
        </p:nvSpPr>
        <p:spPr/>
        <p:txBody>
          <a:bodyPr/>
          <a:lstStyle/>
          <a:p>
            <a:r>
              <a:rPr lang="en"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D9A536A-7986-558F-E872-0B6CE83A1EE8}"/>
              </a:ext>
            </a:extLst>
          </p:cNvPr>
          <p:cNvSpPr txBox="1"/>
          <p:nvPr/>
        </p:nvSpPr>
        <p:spPr>
          <a:xfrm>
            <a:off x="720000" y="1531088"/>
            <a:ext cx="4437321" cy="2554545"/>
          </a:xfrm>
          <a:prstGeom prst="rect">
            <a:avLst/>
          </a:prstGeom>
          <a:noFill/>
        </p:spPr>
        <p:txBody>
          <a:bodyPr wrap="square" rtlCol="0">
            <a:spAutoFit/>
          </a:bodyPr>
          <a:lstStyle/>
          <a:p>
            <a:pPr marL="285750" indent="-285750" algn="just">
              <a:buClr>
                <a:schemeClr val="accent6">
                  <a:lumMod val="50000"/>
                </a:schemeClr>
              </a:buClr>
              <a:buSzPts val="1400"/>
              <a:buFont typeface="Wingdings" panose="05000000000000000000" pitchFamily="2" charset="2"/>
              <a:buChar char="Ø"/>
            </a:pPr>
            <a:r>
              <a:rPr lang="en-US" sz="1600" dirty="0">
                <a:solidFill>
                  <a:schemeClr val="tx2">
                    <a:lumMod val="75000"/>
                  </a:schemeClr>
                </a:solidFill>
                <a:latin typeface="Times New Roman" panose="02020603050405020304" pitchFamily="18" charset="0"/>
                <a:cs typeface="Times New Roman" panose="02020603050405020304" pitchFamily="18" charset="0"/>
                <a:sym typeface="Manrope Medium"/>
              </a:rPr>
              <a:t>Monkeypox is a zoonotic disease that was first discovered in monkeys in 1958.</a:t>
            </a:r>
          </a:p>
          <a:p>
            <a:pPr marL="285750" indent="-285750" algn="just">
              <a:buClr>
                <a:schemeClr val="accent6">
                  <a:lumMod val="50000"/>
                </a:schemeClr>
              </a:buClr>
              <a:buSzPts val="1400"/>
              <a:buFont typeface="Wingdings" panose="05000000000000000000" pitchFamily="2" charset="2"/>
              <a:buChar char="Ø"/>
            </a:pPr>
            <a:r>
              <a:rPr lang="en-US" sz="1600" dirty="0">
                <a:solidFill>
                  <a:schemeClr val="tx2">
                    <a:lumMod val="75000"/>
                  </a:schemeClr>
                </a:solidFill>
                <a:latin typeface="Times New Roman" panose="02020603050405020304" pitchFamily="18" charset="0"/>
                <a:cs typeface="Times New Roman" panose="02020603050405020304" pitchFamily="18" charset="0"/>
                <a:sym typeface="Manrope Medium"/>
              </a:rPr>
              <a:t>The virus is similar to the one that causes smallpox, and it can cause a range of symptoms in humans, including fever, headache, muscle aches, and a rash. In severe cases, monkeypox can be fatal. </a:t>
            </a:r>
          </a:p>
          <a:p>
            <a:pPr marL="285750" indent="-285750" algn="just">
              <a:buClr>
                <a:schemeClr val="accent6">
                  <a:lumMod val="50000"/>
                </a:schemeClr>
              </a:buClr>
              <a:buSzPts val="1400"/>
              <a:buFont typeface="Wingdings" panose="05000000000000000000" pitchFamily="2" charset="2"/>
              <a:buChar char="Ø"/>
            </a:pPr>
            <a:r>
              <a:rPr lang="en-US" sz="1600" dirty="0">
                <a:solidFill>
                  <a:schemeClr val="tx2">
                    <a:lumMod val="75000"/>
                  </a:schemeClr>
                </a:solidFill>
                <a:latin typeface="Times New Roman" panose="02020603050405020304" pitchFamily="18" charset="0"/>
                <a:cs typeface="Times New Roman" panose="02020603050405020304" pitchFamily="18" charset="0"/>
                <a:sym typeface="Manrope Medium"/>
              </a:rPr>
              <a:t>The disease is most commonly found in Central and West Africa, but it has also been reported in other parts of the world.</a:t>
            </a:r>
          </a:p>
        </p:txBody>
      </p:sp>
      <p:pic>
        <p:nvPicPr>
          <p:cNvPr id="5" name="Google Shape;405;p32">
            <a:extLst>
              <a:ext uri="{FF2B5EF4-FFF2-40B4-BE49-F238E27FC236}">
                <a16:creationId xmlns:a16="http://schemas.microsoft.com/office/drawing/2014/main" id="{B57D95ED-41C8-F11D-4FA1-E09B7FE981A3}"/>
              </a:ext>
            </a:extLst>
          </p:cNvPr>
          <p:cNvPicPr preferRelativeResize="0"/>
          <p:nvPr/>
        </p:nvPicPr>
        <p:blipFill rotWithShape="1">
          <a:blip r:embed="rId3">
            <a:alphaModFix/>
          </a:blip>
          <a:srcRect r="35111"/>
          <a:stretch/>
        </p:blipFill>
        <p:spPr>
          <a:xfrm>
            <a:off x="5515200" y="1179387"/>
            <a:ext cx="2908800" cy="2983200"/>
          </a:xfrm>
          <a:prstGeom prst="ellipse">
            <a:avLst/>
          </a:prstGeom>
          <a:noFill/>
          <a:ln>
            <a:noFill/>
          </a:ln>
          <a:effectLst>
            <a:outerShdw dist="123825" dir="2880000" algn="bl" rotWithShape="0">
              <a:schemeClr val="lt2">
                <a:alpha val="33000"/>
              </a:scheme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a:xfrm>
            <a:off x="782523" y="602023"/>
            <a:ext cx="7704000" cy="387900"/>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493353" y="1169400"/>
            <a:ext cx="7704000" cy="3741409"/>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Naive Bayes:</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Naive Bayes algorithm is a supervised learning algorithm, which is based on Bayes theorem and used for solving classification problems.</a:t>
            </a:r>
            <a:endParaRPr lang="en-IN" sz="1600" dirty="0">
              <a:solidFill>
                <a:schemeClr val="tx2">
                  <a:lumMod val="75000"/>
                </a:schemeClr>
              </a:solidFill>
              <a:latin typeface="Times New Roman" panose="02020603050405020304" pitchFamily="18" charset="0"/>
              <a:ea typeface="ff1"/>
            </a:endParaRP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It is mainly used in text classification that includes a high-dimensional training dataset.</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Naive Bayes Classifier is one of the simple and most effective Classification algorithms which helps in building the fast machine learning models that can make quick predictions.</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It is a probabilistic classifier, which means it predicts on the basis of the probability of an object. 				</a:t>
            </a:r>
            <a:r>
              <a:rPr lang="en-IN" sz="1600" b="1" dirty="0">
                <a:solidFill>
                  <a:schemeClr val="tx2">
                    <a:lumMod val="75000"/>
                  </a:schemeClr>
                </a:solidFill>
                <a:effectLst/>
                <a:latin typeface="Times New Roman" panose="02020603050405020304" pitchFamily="18" charset="0"/>
                <a:ea typeface="Times New Roman" panose="02020603050405020304" pitchFamily="18" charset="0"/>
              </a:rPr>
              <a:t>P(A|B) is Posterior probability</a:t>
            </a:r>
            <a:endParaRPr lang="en-IN" sz="1600" b="1"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buClr>
                <a:schemeClr val="tx2">
                  <a:lumMod val="75000"/>
                </a:schemeClr>
              </a:buClr>
            </a:pPr>
            <a:r>
              <a:rPr lang="en-IN" sz="1600" b="1"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600" b="1" dirty="0">
                <a:solidFill>
                  <a:schemeClr val="tx2">
                    <a:lumMod val="75000"/>
                  </a:schemeClr>
                </a:solidFill>
                <a:effectLst/>
                <a:latin typeface="Times New Roman" panose="02020603050405020304" pitchFamily="18" charset="0"/>
                <a:ea typeface="Times New Roman" panose="02020603050405020304" pitchFamily="18" charset="0"/>
              </a:rPr>
              <a:t>P(B|A) is Likelihood probability</a:t>
            </a:r>
          </a:p>
        </p:txBody>
      </p:sp>
      <p:pic>
        <p:nvPicPr>
          <p:cNvPr id="4" name="Picture 3">
            <a:extLst>
              <a:ext uri="{FF2B5EF4-FFF2-40B4-BE49-F238E27FC236}">
                <a16:creationId xmlns:a16="http://schemas.microsoft.com/office/drawing/2014/main" id="{190D6A7A-E050-BC58-13DE-18352D6BC4E5}"/>
              </a:ext>
            </a:extLst>
          </p:cNvPr>
          <p:cNvPicPr>
            <a:picLocks noChangeAspect="1"/>
          </p:cNvPicPr>
          <p:nvPr/>
        </p:nvPicPr>
        <p:blipFill>
          <a:blip r:embed="rId2"/>
          <a:stretch>
            <a:fillRect/>
          </a:stretch>
        </p:blipFill>
        <p:spPr>
          <a:xfrm>
            <a:off x="3353240" y="4260127"/>
            <a:ext cx="1585097" cy="463336"/>
          </a:xfrm>
          <a:prstGeom prst="rect">
            <a:avLst/>
          </a:prstGeom>
        </p:spPr>
      </p:pic>
      <p:sp>
        <p:nvSpPr>
          <p:cNvPr id="5" name="Title 1">
            <a:extLst>
              <a:ext uri="{FF2B5EF4-FFF2-40B4-BE49-F238E27FC236}">
                <a16:creationId xmlns:a16="http://schemas.microsoft.com/office/drawing/2014/main" id="{472C8753-7EB0-8053-D30C-583A25A5AC13}"/>
              </a:ext>
            </a:extLst>
          </p:cNvPr>
          <p:cNvSpPr txBox="1">
            <a:spLocks/>
          </p:cNvSpPr>
          <p:nvPr/>
        </p:nvSpPr>
        <p:spPr>
          <a:xfrm>
            <a:off x="1892310" y="4260127"/>
            <a:ext cx="185126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odoni"/>
              <a:buNone/>
              <a:defRPr sz="3600" b="0" i="0" u="none" strike="noStrike" cap="none">
                <a:solidFill>
                  <a:schemeClr val="dk1"/>
                </a:solidFill>
                <a:latin typeface="Bodoni"/>
                <a:ea typeface="Bodoni"/>
                <a:cs typeface="Bodoni"/>
                <a:sym typeface="Bodoni"/>
              </a:defRPr>
            </a:lvl1pPr>
            <a:lvl2pPr marR="0" lvl="1"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2pPr>
            <a:lvl3pPr marR="0" lvl="2"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3pPr>
            <a:lvl4pPr marR="0" lvl="3"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4pPr>
            <a:lvl5pPr marR="0" lvl="4"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5pPr>
            <a:lvl6pPr marR="0" lvl="5"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6pPr>
            <a:lvl7pPr marR="0" lvl="6"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7pPr>
            <a:lvl8pPr marR="0" lvl="7"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8pPr>
            <a:lvl9pPr marR="0" lvl="8"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9pPr>
          </a:lstStyle>
          <a:p>
            <a:r>
              <a:rPr lang="en-IN" sz="2800" dirty="0">
                <a:solidFill>
                  <a:schemeClr val="tx1"/>
                </a:solidFill>
                <a:latin typeface="Times New Roman" panose="02020603050405020304" pitchFamily="18" charset="0"/>
                <a:cs typeface="Times New Roman" panose="02020603050405020304" pitchFamily="18" charset="0"/>
              </a:rPr>
              <a:t>Formula:</a:t>
            </a:r>
          </a:p>
        </p:txBody>
      </p:sp>
    </p:spTree>
    <p:extLst>
      <p:ext uri="{BB962C8B-B14F-4D97-AF65-F5344CB8AC3E}">
        <p14:creationId xmlns:p14="http://schemas.microsoft.com/office/powerpoint/2010/main" val="1268484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5D99-1979-1691-BF40-EB08B761C19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Results</a:t>
            </a:r>
          </a:p>
        </p:txBody>
      </p:sp>
      <p:sp>
        <p:nvSpPr>
          <p:cNvPr id="3" name="TextBox 2">
            <a:extLst>
              <a:ext uri="{FF2B5EF4-FFF2-40B4-BE49-F238E27FC236}">
                <a16:creationId xmlns:a16="http://schemas.microsoft.com/office/drawing/2014/main" id="{C73C8AD2-B741-00D1-9954-5D58E57ECCEC}"/>
              </a:ext>
            </a:extLst>
          </p:cNvPr>
          <p:cNvSpPr txBox="1"/>
          <p:nvPr/>
        </p:nvSpPr>
        <p:spPr>
          <a:xfrm>
            <a:off x="720000" y="1211385"/>
            <a:ext cx="7704000" cy="1138773"/>
          </a:xfrm>
          <a:prstGeom prst="rect">
            <a:avLst/>
          </a:prstGeom>
          <a:noFill/>
        </p:spPr>
        <p:txBody>
          <a:bodyPr wrap="square" rtlCol="0">
            <a:spAutoFit/>
          </a:bodyPr>
          <a:lstStyle/>
          <a:p>
            <a:pPr algn="l">
              <a:lnSpc>
                <a:spcPct val="150000"/>
              </a:lnSpc>
            </a:pPr>
            <a:r>
              <a:rPr lang="en-US" sz="1800" b="1" cap="all" dirty="0">
                <a:solidFill>
                  <a:schemeClr val="tx2">
                    <a:lumMod val="75000"/>
                  </a:schemeClr>
                </a:solidFill>
                <a:effectLst/>
                <a:latin typeface="Times New Roman" panose="02020603050405020304" pitchFamily="18" charset="0"/>
                <a:ea typeface="Times New Roman" panose="02020603050405020304" pitchFamily="18" charset="0"/>
              </a:rPr>
              <a:t>Accuracy  Comparison FROM DIFFERENT MODELS</a:t>
            </a:r>
          </a:p>
          <a:p>
            <a:pPr algn="l">
              <a:lnSpc>
                <a:spcPct val="150000"/>
              </a:lnSpc>
            </a:pP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a:p>
            <a:endParaRPr lang="en-US" b="0" dirty="0">
              <a:solidFill>
                <a:srgbClr val="000000"/>
              </a:solidFill>
              <a:effectLst/>
              <a:latin typeface="Courier New" panose="02070309020205020404" pitchFamily="49" charset="0"/>
            </a:endParaRPr>
          </a:p>
        </p:txBody>
      </p:sp>
      <p:graphicFrame>
        <p:nvGraphicFramePr>
          <p:cNvPr id="4" name="Table 3">
            <a:extLst>
              <a:ext uri="{FF2B5EF4-FFF2-40B4-BE49-F238E27FC236}">
                <a16:creationId xmlns:a16="http://schemas.microsoft.com/office/drawing/2014/main" id="{79C4F923-681C-40A5-8B96-8604B40619F8}"/>
              </a:ext>
            </a:extLst>
          </p:cNvPr>
          <p:cNvGraphicFramePr>
            <a:graphicFrameLocks noGrp="1"/>
          </p:cNvGraphicFramePr>
          <p:nvPr>
            <p:extLst>
              <p:ext uri="{D42A27DB-BD31-4B8C-83A1-F6EECF244321}">
                <p14:modId xmlns:p14="http://schemas.microsoft.com/office/powerpoint/2010/main" val="2684677622"/>
              </p:ext>
            </p:extLst>
          </p:nvPr>
        </p:nvGraphicFramePr>
        <p:xfrm>
          <a:off x="877387" y="1780771"/>
          <a:ext cx="6073140" cy="2809875"/>
        </p:xfrm>
        <a:graphic>
          <a:graphicData uri="http://schemas.openxmlformats.org/drawingml/2006/table">
            <a:tbl>
              <a:tblPr firstRow="1" firstCol="1" bandRow="1">
                <a:tableStyleId>{793ABEAF-E10B-4BD4-A8B3-6A722B77E33D}</a:tableStyleId>
              </a:tblPr>
              <a:tblGrid>
                <a:gridCol w="3036570">
                  <a:extLst>
                    <a:ext uri="{9D8B030D-6E8A-4147-A177-3AD203B41FA5}">
                      <a16:colId xmlns:a16="http://schemas.microsoft.com/office/drawing/2014/main" val="3612923008"/>
                    </a:ext>
                  </a:extLst>
                </a:gridCol>
                <a:gridCol w="3036570">
                  <a:extLst>
                    <a:ext uri="{9D8B030D-6E8A-4147-A177-3AD203B41FA5}">
                      <a16:colId xmlns:a16="http://schemas.microsoft.com/office/drawing/2014/main" val="3691968723"/>
                    </a:ext>
                  </a:extLst>
                </a:gridCol>
              </a:tblGrid>
              <a:tr h="405765">
                <a:tc>
                  <a:txBody>
                    <a:bodyPr/>
                    <a:lstStyle/>
                    <a:p>
                      <a:pPr algn="ctr">
                        <a:lnSpc>
                          <a:spcPct val="150000"/>
                        </a:lnSpc>
                      </a:pPr>
                      <a:r>
                        <a:rPr lang="en-US" sz="1200" u="sng" dirty="0">
                          <a:solidFill>
                            <a:schemeClr val="tx2">
                              <a:lumMod val="75000"/>
                            </a:schemeClr>
                          </a:solidFill>
                          <a:effectLst/>
                          <a:latin typeface="Times New Roman" panose="02020603050405020304" pitchFamily="18" charset="0"/>
                          <a:cs typeface="Times New Roman" panose="02020603050405020304" pitchFamily="18" charset="0"/>
                        </a:rPr>
                        <a:t>ML model</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1200" u="sng">
                          <a:solidFill>
                            <a:schemeClr val="tx2">
                              <a:lumMod val="75000"/>
                            </a:schemeClr>
                          </a:solidFill>
                          <a:effectLst/>
                          <a:latin typeface="Times New Roman" panose="02020603050405020304" pitchFamily="18" charset="0"/>
                          <a:cs typeface="Times New Roman" panose="02020603050405020304" pitchFamily="18" charset="0"/>
                        </a:rPr>
                        <a:t>Accuracy</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64905914"/>
                  </a:ext>
                </a:extLst>
              </a:tr>
              <a:tr h="39052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KNN</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dirty="0">
                          <a:solidFill>
                            <a:schemeClr val="tx2">
                              <a:lumMod val="75000"/>
                            </a:schemeClr>
                          </a:solidFill>
                          <a:effectLst/>
                          <a:latin typeface="Times New Roman" panose="02020603050405020304" pitchFamily="18" charset="0"/>
                          <a:cs typeface="Times New Roman" panose="02020603050405020304" pitchFamily="18" charset="0"/>
                        </a:rPr>
                        <a:t>0.8450704225352113</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6239963"/>
                  </a:ext>
                </a:extLst>
              </a:tr>
              <a:tr h="40576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LOGISTIC REGRESSION</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a:solidFill>
                            <a:schemeClr val="tx2">
                              <a:lumMod val="75000"/>
                            </a:schemeClr>
                          </a:solidFill>
                          <a:effectLst/>
                          <a:latin typeface="Times New Roman" panose="02020603050405020304" pitchFamily="18" charset="0"/>
                          <a:cs typeface="Times New Roman" panose="02020603050405020304" pitchFamily="18" charset="0"/>
                        </a:rPr>
                        <a:t>0.837245696400626</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05502287"/>
                  </a:ext>
                </a:extLst>
              </a:tr>
              <a:tr h="40576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DECISION TREE</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dirty="0">
                          <a:solidFill>
                            <a:schemeClr val="tx2">
                              <a:lumMod val="75000"/>
                            </a:schemeClr>
                          </a:solidFill>
                          <a:effectLst/>
                          <a:latin typeface="Times New Roman" panose="02020603050405020304" pitchFamily="18" charset="0"/>
                          <a:cs typeface="Times New Roman" panose="02020603050405020304" pitchFamily="18" charset="0"/>
                        </a:rPr>
                        <a:t>0.6948356807511737</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0059771"/>
                  </a:ext>
                </a:extLst>
              </a:tr>
              <a:tr h="40576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RANDOM FOREST</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dirty="0">
                          <a:solidFill>
                            <a:schemeClr val="tx2">
                              <a:lumMod val="75000"/>
                            </a:schemeClr>
                          </a:solidFill>
                          <a:effectLst/>
                          <a:latin typeface="Times New Roman" panose="02020603050405020304" pitchFamily="18" charset="0"/>
                          <a:cs typeface="Times New Roman" panose="02020603050405020304" pitchFamily="18" charset="0"/>
                        </a:rPr>
                        <a:t>0.8544600938967136</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37355265"/>
                  </a:ext>
                </a:extLst>
              </a:tr>
              <a:tr h="39052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SVM</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a:solidFill>
                            <a:schemeClr val="tx2">
                              <a:lumMod val="75000"/>
                            </a:schemeClr>
                          </a:solidFill>
                          <a:effectLst/>
                          <a:latin typeface="Times New Roman" panose="02020603050405020304" pitchFamily="18" charset="0"/>
                          <a:cs typeface="Times New Roman" panose="02020603050405020304" pitchFamily="18" charset="0"/>
                        </a:rPr>
                        <a:t>0.8247261345852895</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88914299"/>
                  </a:ext>
                </a:extLst>
              </a:tr>
              <a:tr h="40576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NAÏVE BAYES</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dirty="0">
                          <a:solidFill>
                            <a:schemeClr val="tx2">
                              <a:lumMod val="75000"/>
                            </a:schemeClr>
                          </a:solidFill>
                          <a:effectLst/>
                          <a:latin typeface="Times New Roman" panose="02020603050405020304" pitchFamily="18" charset="0"/>
                          <a:cs typeface="Times New Roman" panose="02020603050405020304" pitchFamily="18" charset="0"/>
                        </a:rPr>
                        <a:t>0.6604068857589984</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3711471"/>
                  </a:ext>
                </a:extLst>
              </a:tr>
            </a:tbl>
          </a:graphicData>
        </a:graphic>
      </p:graphicFrame>
      <p:sp>
        <p:nvSpPr>
          <p:cNvPr id="5" name="Rectangle 1">
            <a:extLst>
              <a:ext uri="{FF2B5EF4-FFF2-40B4-BE49-F238E27FC236}">
                <a16:creationId xmlns:a16="http://schemas.microsoft.com/office/drawing/2014/main" id="{F5306CF6-4354-553C-20DA-5A839A6F752B}"/>
              </a:ext>
            </a:extLst>
          </p:cNvPr>
          <p:cNvSpPr>
            <a:spLocks noChangeArrowheads="1"/>
          </p:cNvSpPr>
          <p:nvPr/>
        </p:nvSpPr>
        <p:spPr bwMode="auto">
          <a:xfrm>
            <a:off x="877387" y="179412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806464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5D99-1979-1691-BF40-EB08B761C19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52F27375-2A10-66F3-5202-6284645376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000" y="1195402"/>
            <a:ext cx="6102831" cy="3408598"/>
          </a:xfrm>
          <a:prstGeom prst="rect">
            <a:avLst/>
          </a:prstGeom>
          <a:noFill/>
          <a:ln>
            <a:noFill/>
          </a:ln>
        </p:spPr>
      </p:pic>
    </p:spTree>
    <p:extLst>
      <p:ext uri="{BB962C8B-B14F-4D97-AF65-F5344CB8AC3E}">
        <p14:creationId xmlns:p14="http://schemas.microsoft.com/office/powerpoint/2010/main" val="3446346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0" y="1426011"/>
            <a:ext cx="7703999" cy="1894749"/>
          </a:xfrm>
          <a:prstGeom prst="rect">
            <a:avLst/>
          </a:prstGeom>
          <a:noFill/>
        </p:spPr>
        <p:txBody>
          <a:bodyPr wrap="square">
            <a:spAutoFit/>
          </a:bodyPr>
          <a:lstStyle/>
          <a:p>
            <a:pPr algn="just">
              <a:lnSpc>
                <a:spcPct val="150000"/>
              </a:lnSpc>
              <a:tabLst>
                <a:tab pos="1127125" algn="l"/>
                <a:tab pos="2449830" algn="l"/>
                <a:tab pos="3464560" algn="l"/>
                <a:tab pos="4366895" algn="l"/>
                <a:tab pos="5494655" algn="l"/>
              </a:tabLst>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Finally, after performing all the steps needed to get the results from preparation to preprocessing to performing the models (Logistic regression, KNN, Decision Tree, Random Forest, SVM and Naïve Bayes) we conclude that the Random Forest model with </a:t>
            </a:r>
            <a:r>
              <a:rPr lang="en-IN" sz="1600" dirty="0">
                <a:solidFill>
                  <a:schemeClr val="tx2">
                    <a:lumMod val="75000"/>
                  </a:schemeClr>
                </a:solidFill>
                <a:effectLst/>
                <a:latin typeface="Times New Roman" panose="02020603050405020304" pitchFamily="18" charset="0"/>
                <a:ea typeface="Times New Roman" panose="02020603050405020304" pitchFamily="18" charset="0"/>
              </a:rPr>
              <a:t>85.44600938967136 </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percent accuracy performs slightly better than KNN of 84.50704225352113 percent accuracy.</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1432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Scope</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0" y="1426011"/>
            <a:ext cx="7703999" cy="2264081"/>
          </a:xfrm>
          <a:prstGeom prst="rect">
            <a:avLst/>
          </a:prstGeom>
          <a:noFill/>
        </p:spPr>
        <p:txBody>
          <a:bodyPr wrap="square">
            <a:spAutoFit/>
          </a:bodyPr>
          <a:lstStyle/>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In order to further improve the accuracy of the classification model for monkey pox detection, deep learning techniques such as convolutional neural networks (CNN) and recurrent neural networks (RNN) can be explored. Additionally, transfer learning approaches can be leveraged to improve feature extraction and classification accuracy. Incorporating additional data sources such as patient demographics and symptoms can also enhance the accuracy of the model and aid in early detection and treatment of the disease.</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4138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352EB9-F7AE-C928-6DA4-098364D00ECA}"/>
              </a:ext>
            </a:extLst>
          </p:cNvPr>
          <p:cNvSpPr txBox="1"/>
          <p:nvPr/>
        </p:nvSpPr>
        <p:spPr>
          <a:xfrm>
            <a:off x="2239925" y="1953772"/>
            <a:ext cx="4664149" cy="923330"/>
          </a:xfrm>
          <a:prstGeom prst="rect">
            <a:avLst/>
          </a:prstGeom>
          <a:noFill/>
        </p:spPr>
        <p:txBody>
          <a:bodyPr wrap="square" rtlCol="0">
            <a:spAutoFit/>
          </a:bodyPr>
          <a:lstStyle/>
          <a:p>
            <a:r>
              <a:rPr lang="en-IN" sz="5400" dirty="0">
                <a:solidFill>
                  <a:schemeClr val="tx2"/>
                </a:solidFill>
                <a:latin typeface="Bodoni" panose="020B0604020202020204" charset="0"/>
              </a:rPr>
              <a:t>THANK</a:t>
            </a:r>
            <a:r>
              <a:rPr lang="en-IN" sz="5400" dirty="0">
                <a:solidFill>
                  <a:schemeClr val="tx1"/>
                </a:solidFill>
                <a:latin typeface="Bodoni" panose="020B0604020202020204" charset="0"/>
              </a:rPr>
              <a:t> YOU</a:t>
            </a:r>
          </a:p>
        </p:txBody>
      </p:sp>
      <p:sp>
        <p:nvSpPr>
          <p:cNvPr id="2" name="TextBox 1">
            <a:extLst>
              <a:ext uri="{FF2B5EF4-FFF2-40B4-BE49-F238E27FC236}">
                <a16:creationId xmlns:a16="http://schemas.microsoft.com/office/drawing/2014/main" id="{E19538EB-0913-EECB-8A48-DEB52B7C5D58}"/>
              </a:ext>
            </a:extLst>
          </p:cNvPr>
          <p:cNvSpPr txBox="1"/>
          <p:nvPr/>
        </p:nvSpPr>
        <p:spPr>
          <a:xfrm>
            <a:off x="1013636" y="545805"/>
            <a:ext cx="1176925" cy="307777"/>
          </a:xfrm>
          <a:prstGeom prst="rect">
            <a:avLst/>
          </a:prstGeom>
          <a:noFill/>
        </p:spPr>
        <p:txBody>
          <a:bodyPr wrap="none" rtlCol="0">
            <a:spAutoFit/>
          </a:bodyPr>
          <a:lstStyle/>
          <a:p>
            <a:r>
              <a:rPr lang="en-US" b="1" dirty="0" err="1"/>
              <a:t>Github</a:t>
            </a:r>
            <a:r>
              <a:rPr lang="en-US" b="1" dirty="0"/>
              <a:t> link:</a:t>
            </a:r>
            <a:endParaRPr lang="en-IN" b="1" dirty="0"/>
          </a:p>
        </p:txBody>
      </p:sp>
      <p:sp>
        <p:nvSpPr>
          <p:cNvPr id="6" name="TextBox 5">
            <a:extLst>
              <a:ext uri="{FF2B5EF4-FFF2-40B4-BE49-F238E27FC236}">
                <a16:creationId xmlns:a16="http://schemas.microsoft.com/office/drawing/2014/main" id="{91CF91B3-F8C9-0895-B451-C4678EDE95C4}"/>
              </a:ext>
            </a:extLst>
          </p:cNvPr>
          <p:cNvSpPr txBox="1"/>
          <p:nvPr/>
        </p:nvSpPr>
        <p:spPr>
          <a:xfrm>
            <a:off x="1013636" y="853582"/>
            <a:ext cx="5748671" cy="307777"/>
          </a:xfrm>
          <a:prstGeom prst="rect">
            <a:avLst/>
          </a:prstGeom>
          <a:noFill/>
        </p:spPr>
        <p:txBody>
          <a:bodyPr wrap="square">
            <a:spAutoFit/>
          </a:bodyPr>
          <a:lstStyle/>
          <a:p>
            <a:r>
              <a:rPr lang="en-IN" dirty="0">
                <a:hlinkClick r:id="rId2"/>
              </a:rPr>
              <a:t>https://github.com/Naveed-4/Monkeypox_Classification.git</a:t>
            </a:r>
            <a:endParaRPr lang="en-IN" dirty="0"/>
          </a:p>
        </p:txBody>
      </p:sp>
    </p:spTree>
    <p:extLst>
      <p:ext uri="{BB962C8B-B14F-4D97-AF65-F5344CB8AC3E}">
        <p14:creationId xmlns:p14="http://schemas.microsoft.com/office/powerpoint/2010/main" val="3582522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Statement</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0" y="1436008"/>
            <a:ext cx="7703999" cy="1704569"/>
          </a:xfrm>
          <a:prstGeom prst="rect">
            <a:avLst/>
          </a:prstGeom>
          <a:noFill/>
        </p:spPr>
        <p:txBody>
          <a:bodyPr wrap="square">
            <a:spAutoFit/>
          </a:bodyPr>
          <a:lstStyle/>
          <a:p>
            <a:pPr marL="28575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Monkeypox can be difficult to diagnose because its symptoms are similar to other diseases such as chickenpox and measles. </a:t>
            </a:r>
          </a:p>
          <a:p>
            <a:pPr marL="28575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Therefore, a reliable and accurate diagnostic method is needed to detect monkeypox early and prevent its spread.</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Existing System</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1" y="1396931"/>
            <a:ext cx="7703999" cy="2416046"/>
          </a:xfrm>
          <a:prstGeom prst="rect">
            <a:avLst/>
          </a:prstGeom>
          <a:noFill/>
        </p:spPr>
        <p:txBody>
          <a:bodyPr wrap="square">
            <a:spAutoFit/>
          </a:bodyPr>
          <a:lstStyle/>
          <a:p>
            <a:pPr marL="285750" indent="-285750" algn="just">
              <a:lnSpc>
                <a:spcPct val="150000"/>
              </a:lnSpc>
              <a:buClr>
                <a:schemeClr val="accent6">
                  <a:lumMod val="50000"/>
                </a:schemeClr>
              </a:buClr>
              <a:buFont typeface="Wingdings" panose="05000000000000000000" pitchFamily="2" charset="2"/>
              <a:buChar char="Ø"/>
              <a:defRPr/>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Diagnosis of monkeypox currently involves laboratory tests that detect the presence of the virus in patient samples, along with clinical evaluation and epidemiological investigation.</a:t>
            </a:r>
          </a:p>
          <a:p>
            <a:pPr marL="285750" indent="-285750" algn="just">
              <a:lnSpc>
                <a:spcPct val="150000"/>
              </a:lnSpc>
              <a:buClr>
                <a:schemeClr val="accent6">
                  <a:lumMod val="50000"/>
                </a:schemeClr>
              </a:buClr>
              <a:buFont typeface="Wingdings" panose="05000000000000000000" pitchFamily="2" charset="2"/>
              <a:buChar char="Ø"/>
              <a:defRPr/>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However, these tests can take longer to provide results, leading to delayed treatment.</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p:txBody>
      </p:sp>
    </p:spTree>
    <p:extLst>
      <p:ext uri="{BB962C8B-B14F-4D97-AF65-F5344CB8AC3E}">
        <p14:creationId xmlns:p14="http://schemas.microsoft.com/office/powerpoint/2010/main" val="2623890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Proposed System</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1" y="1396931"/>
            <a:ext cx="7703999" cy="2416046"/>
          </a:xfrm>
          <a:prstGeom prst="rect">
            <a:avLst/>
          </a:prstGeom>
          <a:noFill/>
        </p:spPr>
        <p:txBody>
          <a:bodyPr wrap="square">
            <a:spAutoFit/>
          </a:bodyPr>
          <a:lstStyle/>
          <a:p>
            <a:pPr marL="28575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Developing a machine learning model that can predict monkeypox based on images of rashes and lesions.</a:t>
            </a:r>
          </a:p>
          <a:p>
            <a:pPr marL="28575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By identifying patterns and features that are characteristic of the disease, this model can speed up the diagnostic process and improve the accuracy of diagnoses, ultimately leading to earlier treatment and better outcomes.</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p:txBody>
      </p:sp>
    </p:spTree>
    <p:extLst>
      <p:ext uri="{BB962C8B-B14F-4D97-AF65-F5344CB8AC3E}">
        <p14:creationId xmlns:p14="http://schemas.microsoft.com/office/powerpoint/2010/main" val="98419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Objectives</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1" y="1396931"/>
            <a:ext cx="7703999" cy="2831544"/>
          </a:xfrm>
          <a:prstGeom prst="rect">
            <a:avLst/>
          </a:prstGeom>
          <a:noFill/>
        </p:spPr>
        <p:txBody>
          <a:bodyPr wrap="square">
            <a:spAutoFit/>
          </a:bodyPr>
          <a:lstStyle/>
          <a:p>
            <a:pPr marL="285750" lvl="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To develop a machine learning model to classify skin lesions caused by monkeypox.</a:t>
            </a:r>
            <a:endParaRPr lang="en-IN" sz="1800" dirty="0">
              <a:solidFill>
                <a:schemeClr val="tx2">
                  <a:lumMod val="75000"/>
                </a:schemeClr>
              </a:solidFill>
              <a:latin typeface="Times New Roman" panose="02020603050405020304" pitchFamily="18" charset="0"/>
              <a:ea typeface="Times New Roman" panose="02020603050405020304" pitchFamily="18" charset="0"/>
            </a:endParaRPr>
          </a:p>
          <a:p>
            <a:pPr marL="285750" lvl="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To evaluate the performance of the model and compare it with other classification methods.</a:t>
            </a:r>
            <a:endParaRPr lang="en-IN" sz="1800" dirty="0">
              <a:solidFill>
                <a:schemeClr val="tx2">
                  <a:lumMod val="75000"/>
                </a:schemeClr>
              </a:solidFill>
              <a:latin typeface="Times New Roman" panose="02020603050405020304" pitchFamily="18" charset="0"/>
              <a:ea typeface="Times New Roman" panose="02020603050405020304" pitchFamily="18" charset="0"/>
            </a:endParaRPr>
          </a:p>
          <a:p>
            <a:pPr marL="285750" lvl="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To detect monkeypox at an early stage.</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p:txBody>
      </p:sp>
    </p:spTree>
    <p:extLst>
      <p:ext uri="{BB962C8B-B14F-4D97-AF65-F5344CB8AC3E}">
        <p14:creationId xmlns:p14="http://schemas.microsoft.com/office/powerpoint/2010/main" val="3541221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Architecture</a:t>
            </a:r>
          </a:p>
        </p:txBody>
      </p:sp>
      <p:pic>
        <p:nvPicPr>
          <p:cNvPr id="2" name="Picture 1">
            <a:extLst>
              <a:ext uri="{FF2B5EF4-FFF2-40B4-BE49-F238E27FC236}">
                <a16:creationId xmlns:a16="http://schemas.microsoft.com/office/drawing/2014/main" id="{84F7679A-3B5E-3F9C-AED8-69BE7E1A7F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93110" y="1237194"/>
            <a:ext cx="2557780" cy="3034840"/>
          </a:xfrm>
          <a:prstGeom prst="rect">
            <a:avLst/>
          </a:prstGeom>
          <a:noFill/>
          <a:ln>
            <a:noFill/>
          </a:ln>
        </p:spPr>
      </p:pic>
      <p:sp>
        <p:nvSpPr>
          <p:cNvPr id="5" name="TextBox 4">
            <a:extLst>
              <a:ext uri="{FF2B5EF4-FFF2-40B4-BE49-F238E27FC236}">
                <a16:creationId xmlns:a16="http://schemas.microsoft.com/office/drawing/2014/main" id="{BB854C60-1ED7-8A41-F8AA-F7E50823E84C}"/>
              </a:ext>
            </a:extLst>
          </p:cNvPr>
          <p:cNvSpPr txBox="1"/>
          <p:nvPr/>
        </p:nvSpPr>
        <p:spPr>
          <a:xfrm>
            <a:off x="3293110" y="4351750"/>
            <a:ext cx="2709105" cy="307777"/>
          </a:xfrm>
          <a:prstGeom prst="rect">
            <a:avLst/>
          </a:prstGeom>
          <a:noFill/>
        </p:spPr>
        <p:txBody>
          <a:bodyPr wrap="square">
            <a:spAutoFit/>
          </a:bodyPr>
          <a:lstStyle/>
          <a:p>
            <a:pPr algn="ctr">
              <a:spcAft>
                <a:spcPts val="1000"/>
              </a:spcAft>
            </a:pPr>
            <a:r>
              <a:rPr lang="en-US" sz="1400" i="1" dirty="0">
                <a:solidFill>
                  <a:srgbClr val="1F497D"/>
                </a:solidFill>
                <a:effectLst/>
                <a:latin typeface="Times New Roman" panose="02020603050405020304" pitchFamily="18" charset="0"/>
                <a:ea typeface="Times New Roman" panose="02020603050405020304" pitchFamily="18" charset="0"/>
              </a:rPr>
              <a:t>Steps in making of a ML model</a:t>
            </a:r>
            <a:endParaRPr lang="en-IN" sz="1200" i="1" dirty="0">
              <a:solidFill>
                <a:srgbClr val="1F497D"/>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1156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Analysis of the survey</a:t>
            </a:r>
          </a:p>
        </p:txBody>
      </p:sp>
      <p:sp>
        <p:nvSpPr>
          <p:cNvPr id="49" name="TextBox 48">
            <a:extLst>
              <a:ext uri="{FF2B5EF4-FFF2-40B4-BE49-F238E27FC236}">
                <a16:creationId xmlns:a16="http://schemas.microsoft.com/office/drawing/2014/main" id="{6F13699B-92E3-21DD-4BDA-41A58423C34D}"/>
              </a:ext>
            </a:extLst>
          </p:cNvPr>
          <p:cNvSpPr txBox="1"/>
          <p:nvPr/>
        </p:nvSpPr>
        <p:spPr>
          <a:xfrm>
            <a:off x="683753" y="1094154"/>
            <a:ext cx="7740245" cy="1585049"/>
          </a:xfrm>
          <a:prstGeom prst="rect">
            <a:avLst/>
          </a:prstGeom>
          <a:noFill/>
        </p:spPr>
        <p:txBody>
          <a:bodyPr wrap="square">
            <a:spAutoFit/>
          </a:bodyPr>
          <a:lstStyle/>
          <a:p>
            <a:pPr algn="just">
              <a:lnSpc>
                <a:spcPct val="150000"/>
              </a:lnSpc>
            </a:pPr>
            <a:r>
              <a:rPr lang="en-US" sz="1800" dirty="0">
                <a:solidFill>
                  <a:schemeClr val="tx2">
                    <a:lumMod val="75000"/>
                  </a:schemeClr>
                </a:solidFill>
                <a:latin typeface="Times New Roman" panose="02020603050405020304" pitchFamily="18" charset="0"/>
                <a:ea typeface="Times New Roman" panose="02020603050405020304" pitchFamily="18" charset="0"/>
              </a:rPr>
              <a:t>We are surveyed the many scholars from 2017 to 2021,they had done with different models and got accuracy based on their methodology.</a:t>
            </a:r>
            <a:r>
              <a:rPr lang="en-US" sz="1800" dirty="0">
                <a:solidFill>
                  <a:schemeClr val="tx2">
                    <a:lumMod val="75000"/>
                  </a:schemeClr>
                </a:solidFill>
                <a:effectLst/>
                <a:latin typeface="Times New Roman" panose="02020603050405020304" pitchFamily="18" charset="0"/>
                <a:ea typeface="Times New Roman" panose="02020603050405020304" pitchFamily="18" charset="0"/>
              </a:rPr>
              <a:t> </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endParaRPr lang="en-IN"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p:txBody>
      </p:sp>
      <p:graphicFrame>
        <p:nvGraphicFramePr>
          <p:cNvPr id="2" name="Table 1">
            <a:extLst>
              <a:ext uri="{FF2B5EF4-FFF2-40B4-BE49-F238E27FC236}">
                <a16:creationId xmlns:a16="http://schemas.microsoft.com/office/drawing/2014/main" id="{46C09072-A383-E124-48B0-92B4FB1AA140}"/>
              </a:ext>
            </a:extLst>
          </p:cNvPr>
          <p:cNvGraphicFramePr>
            <a:graphicFrameLocks noGrp="1"/>
          </p:cNvGraphicFramePr>
          <p:nvPr>
            <p:extLst>
              <p:ext uri="{D42A27DB-BD31-4B8C-83A1-F6EECF244321}">
                <p14:modId xmlns:p14="http://schemas.microsoft.com/office/powerpoint/2010/main" val="2269037401"/>
              </p:ext>
            </p:extLst>
          </p:nvPr>
        </p:nvGraphicFramePr>
        <p:xfrm>
          <a:off x="720003" y="1988059"/>
          <a:ext cx="7740244" cy="2766060"/>
        </p:xfrm>
        <a:graphic>
          <a:graphicData uri="http://schemas.openxmlformats.org/drawingml/2006/table">
            <a:tbl>
              <a:tblPr firstRow="1" firstCol="1" bandRow="1">
                <a:tableStyleId>{793ABEAF-E10B-4BD4-A8B3-6A722B77E33D}</a:tableStyleId>
              </a:tblPr>
              <a:tblGrid>
                <a:gridCol w="1935061">
                  <a:extLst>
                    <a:ext uri="{9D8B030D-6E8A-4147-A177-3AD203B41FA5}">
                      <a16:colId xmlns:a16="http://schemas.microsoft.com/office/drawing/2014/main" val="3761171622"/>
                    </a:ext>
                  </a:extLst>
                </a:gridCol>
                <a:gridCol w="1935061">
                  <a:extLst>
                    <a:ext uri="{9D8B030D-6E8A-4147-A177-3AD203B41FA5}">
                      <a16:colId xmlns:a16="http://schemas.microsoft.com/office/drawing/2014/main" val="501541563"/>
                    </a:ext>
                  </a:extLst>
                </a:gridCol>
                <a:gridCol w="1935061">
                  <a:extLst>
                    <a:ext uri="{9D8B030D-6E8A-4147-A177-3AD203B41FA5}">
                      <a16:colId xmlns:a16="http://schemas.microsoft.com/office/drawing/2014/main" val="3475246182"/>
                    </a:ext>
                  </a:extLst>
                </a:gridCol>
                <a:gridCol w="1935061">
                  <a:extLst>
                    <a:ext uri="{9D8B030D-6E8A-4147-A177-3AD203B41FA5}">
                      <a16:colId xmlns:a16="http://schemas.microsoft.com/office/drawing/2014/main" val="2338828235"/>
                    </a:ext>
                  </a:extLst>
                </a:gridCol>
              </a:tblGrid>
              <a:tr h="251460">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S.NO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YEAR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METHOD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ACCURACY SCORE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9643435"/>
                  </a:ext>
                </a:extLst>
              </a:tr>
              <a:tr h="251460">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1 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2020</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Random Forest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92.8%</a:t>
                      </a:r>
                      <a:endParaRPr lang="en-IN" sz="11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65837929"/>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2 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2020 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CNN</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91.5%</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81286725"/>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3 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2021 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XG Boost</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91.4%</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90062429"/>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4 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2019 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MLP Neural Network</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87.8%</a:t>
                      </a:r>
                      <a:endParaRPr lang="en-IN" sz="11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63735609"/>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5 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2021 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SVM</a:t>
                      </a:r>
                      <a:endParaRPr lang="en-IN" sz="11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88.7%</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67689183"/>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6 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2017 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Logistic Regression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84.4%</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34312892"/>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7 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2020 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Naive Bayes</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79.6%</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76520607"/>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8 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2020 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Decision Tree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81.2%</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03316084"/>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9 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2020 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K-Nearest Neighour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80.9%</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88293175"/>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10</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2021</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Gaussian Naive Bayes</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81.3%</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11501590"/>
                  </a:ext>
                </a:extLst>
              </a:tr>
            </a:tbl>
          </a:graphicData>
        </a:graphic>
      </p:graphicFrame>
    </p:spTree>
    <p:extLst>
      <p:ext uri="{BB962C8B-B14F-4D97-AF65-F5344CB8AC3E}">
        <p14:creationId xmlns:p14="http://schemas.microsoft.com/office/powerpoint/2010/main" val="2780485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Dataset Description</a:t>
            </a:r>
          </a:p>
        </p:txBody>
      </p:sp>
      <p:sp>
        <p:nvSpPr>
          <p:cNvPr id="49" name="TextBox 48">
            <a:extLst>
              <a:ext uri="{FF2B5EF4-FFF2-40B4-BE49-F238E27FC236}">
                <a16:creationId xmlns:a16="http://schemas.microsoft.com/office/drawing/2014/main" id="{6F13699B-92E3-21DD-4BDA-41A58423C34D}"/>
              </a:ext>
            </a:extLst>
          </p:cNvPr>
          <p:cNvSpPr txBox="1"/>
          <p:nvPr/>
        </p:nvSpPr>
        <p:spPr>
          <a:xfrm>
            <a:off x="683753" y="1094154"/>
            <a:ext cx="7740245" cy="4078039"/>
          </a:xfrm>
          <a:prstGeom prst="rect">
            <a:avLst/>
          </a:prstGeom>
          <a:noFill/>
        </p:spPr>
        <p:txBody>
          <a:bodyPr wrap="square">
            <a:spAutoFit/>
          </a:bodyPr>
          <a:lstStyle/>
          <a:p>
            <a:pPr marR="73025"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The Dataset is collected from Kaggle, "Monkeypox Skin Lesion Dataset (MSLD)" which was created by collecting and processing images from different means of web-scrapping i.e., from news portals, websites and publicly accessible case reports. </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The dataset we used has on whole </a:t>
            </a:r>
            <a:r>
              <a:rPr lang="en-US" sz="1600" u="sng" dirty="0">
                <a:solidFill>
                  <a:schemeClr val="tx2">
                    <a:lumMod val="75000"/>
                  </a:schemeClr>
                </a:solidFill>
                <a:effectLst/>
                <a:latin typeface="Times New Roman" panose="02020603050405020304" pitchFamily="18" charset="0"/>
                <a:ea typeface="Times New Roman" panose="02020603050405020304" pitchFamily="18" charset="0"/>
              </a:rPr>
              <a:t>3192</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images. These images are classified into 2 classes Monkey_pox(M) and Others(NM). The 'Others' class represents non-monkeypox (chickenpox and measles) cases.</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Monkey_pox class has </a:t>
            </a:r>
            <a:r>
              <a:rPr lang="en-US" sz="1600" u="sng" dirty="0">
                <a:solidFill>
                  <a:schemeClr val="tx2">
                    <a:lumMod val="75000"/>
                  </a:schemeClr>
                </a:solidFill>
                <a:effectLst/>
                <a:latin typeface="Times New Roman" panose="02020603050405020304" pitchFamily="18" charset="0"/>
                <a:ea typeface="Times New Roman" panose="02020603050405020304" pitchFamily="18" charset="0"/>
              </a:rPr>
              <a:t>1428</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images and the Others class has </a:t>
            </a:r>
            <a:r>
              <a:rPr lang="en-US" sz="1600" u="sng" dirty="0">
                <a:solidFill>
                  <a:schemeClr val="tx2">
                    <a:lumMod val="75000"/>
                  </a:schemeClr>
                </a:solidFill>
                <a:effectLst/>
                <a:latin typeface="Times New Roman" panose="02020603050405020304" pitchFamily="18" charset="0"/>
                <a:ea typeface="Times New Roman" panose="02020603050405020304" pitchFamily="18" charset="0"/>
              </a:rPr>
              <a:t>1764</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images. All the images are resized into 224x224 pixels so that they can be readily used with many pre-trained deep learning models.</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endParaRPr lang="en-IN"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p:txBody>
      </p:sp>
    </p:spTree>
    <p:extLst>
      <p:ext uri="{BB962C8B-B14F-4D97-AF65-F5344CB8AC3E}">
        <p14:creationId xmlns:p14="http://schemas.microsoft.com/office/powerpoint/2010/main" val="411384120"/>
      </p:ext>
    </p:extLst>
  </p:cSld>
  <p:clrMapOvr>
    <a:masterClrMapping/>
  </p:clrMapOvr>
</p:sld>
</file>

<file path=ppt/theme/theme1.xml><?xml version="1.0" encoding="utf-8"?>
<a:theme xmlns:a="http://schemas.openxmlformats.org/drawingml/2006/main" name="Monkeypox Disease by Slidesgo">
  <a:themeElements>
    <a:clrScheme name="Simple Light">
      <a:dk1>
        <a:srgbClr val="FFFFFF"/>
      </a:dk1>
      <a:lt1>
        <a:srgbClr val="F9CB9C"/>
      </a:lt1>
      <a:dk2>
        <a:srgbClr val="EA9999"/>
      </a:dk2>
      <a:lt2>
        <a:srgbClr val="DA7565"/>
      </a:lt2>
      <a:accent1>
        <a:srgbClr val="FFFFFF"/>
      </a:accent1>
      <a:accent2>
        <a:srgbClr val="FFFFFF"/>
      </a:accent2>
      <a:accent3>
        <a:srgbClr val="FFFFFF"/>
      </a:accent3>
      <a:accent4>
        <a:srgbClr val="FFFFFF"/>
      </a:accent4>
      <a:accent5>
        <a:srgbClr val="FFFFFF"/>
      </a:accent5>
      <a:accent6>
        <a:srgbClr val="FFFFFF"/>
      </a:accent6>
      <a:hlink>
        <a:srgbClr val="DA75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1591</Words>
  <Application>Microsoft Office PowerPoint</Application>
  <PresentationFormat>On-screen Show (16:9)</PresentationFormat>
  <Paragraphs>175</Paragraphs>
  <Slides>25</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Tw Cen MT</vt:lpstr>
      <vt:lpstr>Courier New</vt:lpstr>
      <vt:lpstr>Bodoni</vt:lpstr>
      <vt:lpstr>Armata</vt:lpstr>
      <vt:lpstr>Wingdings</vt:lpstr>
      <vt:lpstr>Manrope</vt:lpstr>
      <vt:lpstr>Arial</vt:lpstr>
      <vt:lpstr>Times New Roman</vt:lpstr>
      <vt:lpstr>Manrope Medium</vt:lpstr>
      <vt:lpstr>Monkeypox Disease by Slidesgo</vt:lpstr>
      <vt:lpstr>14</vt:lpstr>
      <vt:lpstr>Introduction</vt:lpstr>
      <vt:lpstr>Problem Statement</vt:lpstr>
      <vt:lpstr>Existing System</vt:lpstr>
      <vt:lpstr>Proposed System</vt:lpstr>
      <vt:lpstr>Objectives</vt:lpstr>
      <vt:lpstr>Architecture</vt:lpstr>
      <vt:lpstr>Analysis of the survey</vt:lpstr>
      <vt:lpstr>Dataset Description</vt:lpstr>
      <vt:lpstr>Dataset</vt:lpstr>
      <vt:lpstr>Dataset</vt:lpstr>
      <vt:lpstr>Data Pre-Processing</vt:lpstr>
      <vt:lpstr>Data Pre-Processing</vt:lpstr>
      <vt:lpstr>Data Pre-Processing</vt:lpstr>
      <vt:lpstr>Methodology</vt:lpstr>
      <vt:lpstr>Methodology</vt:lpstr>
      <vt:lpstr>Methodology</vt:lpstr>
      <vt:lpstr>Methodology</vt:lpstr>
      <vt:lpstr>Methodology</vt:lpstr>
      <vt:lpstr>Methodology</vt:lpstr>
      <vt:lpstr>Results</vt:lpstr>
      <vt:lpstr>Results</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dc:title>
  <dc:creator>Naveed Sharief</dc:creator>
  <cp:keywords>AIML</cp:keywords>
  <cp:lastModifiedBy>Naveed Sharief</cp:lastModifiedBy>
  <cp:revision>37</cp:revision>
  <cp:lastPrinted>2023-03-03T19:41:01Z</cp:lastPrinted>
  <dcterms:modified xsi:type="dcterms:W3CDTF">2023-04-25T14:14:23Z</dcterms:modified>
</cp:coreProperties>
</file>